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520" r:id="rId2"/>
    <p:sldId id="560" r:id="rId3"/>
    <p:sldId id="558" r:id="rId4"/>
    <p:sldId id="563" r:id="rId5"/>
    <p:sldId id="562" r:id="rId6"/>
    <p:sldId id="564" r:id="rId7"/>
    <p:sldId id="561" r:id="rId8"/>
    <p:sldId id="559" r:id="rId9"/>
    <p:sldId id="366" r:id="rId10"/>
    <p:sldId id="521" r:id="rId11"/>
    <p:sldId id="257" r:id="rId12"/>
    <p:sldId id="256" r:id="rId13"/>
    <p:sldId id="260" r:id="rId14"/>
    <p:sldId id="266" r:id="rId15"/>
    <p:sldId id="535" r:id="rId16"/>
    <p:sldId id="543" r:id="rId17"/>
    <p:sldId id="540" r:id="rId18"/>
    <p:sldId id="542" r:id="rId19"/>
    <p:sldId id="538" r:id="rId20"/>
    <p:sldId id="541" r:id="rId21"/>
    <p:sldId id="537" r:id="rId22"/>
    <p:sldId id="539" r:id="rId23"/>
    <p:sldId id="536" r:id="rId24"/>
    <p:sldId id="264" r:id="rId25"/>
    <p:sldId id="267" r:id="rId26"/>
    <p:sldId id="368" r:id="rId27"/>
    <p:sldId id="367" r:id="rId28"/>
    <p:sldId id="522" r:id="rId29"/>
    <p:sldId id="523" r:id="rId30"/>
    <p:sldId id="271" r:id="rId31"/>
    <p:sldId id="272" r:id="rId32"/>
    <p:sldId id="274" r:id="rId33"/>
    <p:sldId id="273" r:id="rId34"/>
    <p:sldId id="278" r:id="rId35"/>
    <p:sldId id="524" r:id="rId36"/>
    <p:sldId id="269" r:id="rId37"/>
    <p:sldId id="387" r:id="rId38"/>
    <p:sldId id="389" r:id="rId39"/>
    <p:sldId id="390" r:id="rId40"/>
    <p:sldId id="385" r:id="rId41"/>
    <p:sldId id="525" r:id="rId42"/>
    <p:sldId id="391" r:id="rId43"/>
    <p:sldId id="392" r:id="rId44"/>
    <p:sldId id="393" r:id="rId45"/>
    <p:sldId id="394" r:id="rId46"/>
    <p:sldId id="395" r:id="rId47"/>
    <p:sldId id="343" r:id="rId48"/>
    <p:sldId id="344" r:id="rId49"/>
    <p:sldId id="526" r:id="rId50"/>
    <p:sldId id="355" r:id="rId51"/>
    <p:sldId id="350" r:id="rId52"/>
    <p:sldId id="353" r:id="rId53"/>
    <p:sldId id="356" r:id="rId54"/>
    <p:sldId id="397" r:id="rId55"/>
    <p:sldId id="527" r:id="rId56"/>
    <p:sldId id="398" r:id="rId57"/>
    <p:sldId id="268" r:id="rId58"/>
    <p:sldId id="462" r:id="rId59"/>
    <p:sldId id="463" r:id="rId60"/>
    <p:sldId id="464" r:id="rId61"/>
    <p:sldId id="465" r:id="rId62"/>
    <p:sldId id="301" r:id="rId63"/>
    <p:sldId id="400" r:id="rId64"/>
    <p:sldId id="402" r:id="rId65"/>
    <p:sldId id="461" r:id="rId66"/>
    <p:sldId id="403" r:id="rId67"/>
    <p:sldId id="469" r:id="rId68"/>
    <p:sldId id="470" r:id="rId69"/>
    <p:sldId id="471" r:id="rId70"/>
    <p:sldId id="472" r:id="rId71"/>
    <p:sldId id="528" r:id="rId72"/>
    <p:sldId id="529" r:id="rId73"/>
    <p:sldId id="474" r:id="rId74"/>
    <p:sldId id="475" r:id="rId75"/>
    <p:sldId id="476" r:id="rId76"/>
    <p:sldId id="477" r:id="rId77"/>
    <p:sldId id="478" r:id="rId78"/>
    <p:sldId id="479" r:id="rId79"/>
    <p:sldId id="534" r:id="rId80"/>
    <p:sldId id="533" r:id="rId81"/>
    <p:sldId id="480" r:id="rId82"/>
    <p:sldId id="481" r:id="rId83"/>
    <p:sldId id="531" r:id="rId84"/>
    <p:sldId id="544" r:id="rId85"/>
    <p:sldId id="482" r:id="rId86"/>
    <p:sldId id="483" r:id="rId87"/>
    <p:sldId id="532" r:id="rId88"/>
    <p:sldId id="530" r:id="rId89"/>
    <p:sldId id="484" r:id="rId90"/>
    <p:sldId id="552" r:id="rId91"/>
    <p:sldId id="545" r:id="rId92"/>
    <p:sldId id="487" r:id="rId93"/>
    <p:sldId id="485" r:id="rId94"/>
    <p:sldId id="486" r:id="rId95"/>
    <p:sldId id="555" r:id="rId96"/>
    <p:sldId id="556" r:id="rId97"/>
    <p:sldId id="557" r:id="rId98"/>
    <p:sldId id="554" r:id="rId9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6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838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28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50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62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56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9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86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3298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62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1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9C4232A-1921-4388-8F40-FB295E4415D4}" type="datetimeFigureOut">
              <a:rPr lang="it-IT" smtClean="0"/>
              <a:t>10/11/2019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827E413-2970-4296-96D3-6BA9958BD1B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187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9" y="2886347"/>
            <a:ext cx="4728228" cy="3801041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484341" y="2886347"/>
            <a:ext cx="5646699" cy="3801041"/>
          </a:xfrm>
          <a:prstGeom prst="rect">
            <a:avLst/>
          </a:prstGeom>
          <a:gradFill rotWithShape="1">
            <a:gsLst>
              <a:gs pos="0">
                <a:schemeClr val="bg1">
                  <a:alpha val="56000"/>
                </a:schemeClr>
              </a:gs>
              <a:gs pos="100000">
                <a:schemeClr val="bg1">
                  <a:gamma/>
                  <a:tint val="73725"/>
                  <a:invGamma/>
                </a:schemeClr>
              </a:gs>
            </a:gsLst>
            <a:lin ang="5400000" scaled="1"/>
          </a:gra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endParaRPr lang="it-IT" altLang="it-IT" sz="11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CLUB </a:t>
            </a:r>
            <a:r>
              <a:rPr lang="it-IT" altLang="it-IT" sz="3200" b="1" dirty="0">
                <a:solidFill>
                  <a:srgbClr val="FFFF00"/>
                </a:solidFill>
                <a:latin typeface="Garamond" panose="02020404030301010803" pitchFamily="18" charset="0"/>
              </a:rPr>
              <a:t>ALPINO ITALIANO</a:t>
            </a:r>
          </a:p>
          <a:p>
            <a:pPr algn="ctr" eaLnBrk="1" hangingPunct="1"/>
            <a:endParaRPr lang="it-IT" altLang="it-IT" sz="14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 eaLnBrk="1" hangingPunct="1"/>
            <a:r>
              <a:rPr lang="it-IT" altLang="it-IT" sz="24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PROGETTO SCUOLA</a:t>
            </a:r>
            <a:endParaRPr lang="it-IT" altLang="it-IT" sz="2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altLang="it-IT" sz="2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XXXIX Corso di Formazione</a:t>
            </a:r>
          </a:p>
          <a:p>
            <a:pPr algn="ctr"/>
            <a:endParaRPr lang="it-IT" altLang="it-IT" sz="1600" b="1" dirty="0" smtClean="0">
              <a:solidFill>
                <a:srgbClr val="FFFF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</a:t>
            </a:r>
            <a:r>
              <a:rPr lang="it-IT" b="1" dirty="0">
                <a:solidFill>
                  <a:srgbClr val="92D050"/>
                </a:solidFill>
                <a:latin typeface="Garamond" panose="02020404030301010803" pitchFamily="18" charset="0"/>
              </a:rPr>
              <a:t>Vesuvio alla penisola sorrentina</a:t>
            </a:r>
            <a:r>
              <a:rPr lang="it-IT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Natura, popolazione impatto ambientale e sviluppo sostenibile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2000" b="1" i="1" dirty="0">
                <a:latin typeface="Garamond" panose="02020404030301010803" pitchFamily="18" charset="0"/>
              </a:rPr>
              <a:t> </a:t>
            </a:r>
            <a:r>
              <a:rPr lang="it-IT" sz="20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4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</a:t>
            </a:r>
            <a:r>
              <a:rPr lang="it-IT" sz="1400" b="1" dirty="0">
                <a:solidFill>
                  <a:srgbClr val="FFFF00"/>
                </a:solidFill>
                <a:latin typeface="Garamond" panose="02020404030301010803" pitchFamily="18" charset="0"/>
              </a:rPr>
              <a:t>– </a:t>
            </a:r>
            <a:r>
              <a:rPr lang="it-IT" sz="14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Domenica 3 novembre 2019</a:t>
            </a:r>
            <a:endParaRPr lang="it-IT" sz="14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2" y="91832"/>
            <a:ext cx="11868538" cy="231546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875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38542" y="1371600"/>
            <a:ext cx="6858000" cy="41148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682048" y="1371600"/>
            <a:ext cx="6858000" cy="41148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745379" y="1273867"/>
            <a:ext cx="213691" cy="451046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by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Gianfranco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5" name="Immagine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976" y="69508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275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86" y="93019"/>
            <a:ext cx="11026687" cy="661601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9021420" y="6464349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Gianfranco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43" y="89552"/>
            <a:ext cx="11112843" cy="666770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9046133" y="6512576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Gianfranco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58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06" y="114614"/>
            <a:ext cx="11122273" cy="667336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109506" y="6543296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Gianfranco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45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40" y="125642"/>
            <a:ext cx="11042805" cy="662568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1632320" y="1183250"/>
            <a:ext cx="213691" cy="451046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by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Gianfranco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0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8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3" name="Titolo 5"/>
          <p:cNvSpPr txBox="1">
            <a:spLocks/>
          </p:cNvSpPr>
          <p:nvPr/>
        </p:nvSpPr>
        <p:spPr>
          <a:xfrm>
            <a:off x="453288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89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45989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81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28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898281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73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1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13611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96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108" y="85616"/>
            <a:ext cx="10655968" cy="677238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38108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93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05" y="62050"/>
            <a:ext cx="9061265" cy="679594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998941" y="6613317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560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47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89470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61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6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48065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840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14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19914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890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2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353221" y="6613318"/>
            <a:ext cx="1532031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Carla De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Cian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722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604" y="0"/>
            <a:ext cx="11344825" cy="685799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436604" y="6613317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Anna Maria Martorano</a:t>
            </a:r>
          </a:p>
        </p:txBody>
      </p:sp>
    </p:spTree>
    <p:extLst>
      <p:ext uri="{BB962C8B-B14F-4D97-AF65-F5344CB8AC3E}">
        <p14:creationId xmlns:p14="http://schemas.microsoft.com/office/powerpoint/2010/main" val="37931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4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1064400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Anna Maria Martorano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21" y="247134"/>
            <a:ext cx="11752649" cy="661086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222421" y="6613317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Maurizio Mazzoli</a:t>
            </a:r>
          </a:p>
        </p:txBody>
      </p:sp>
    </p:spTree>
    <p:extLst>
      <p:ext uri="{BB962C8B-B14F-4D97-AF65-F5344CB8AC3E}">
        <p14:creationId xmlns:p14="http://schemas.microsoft.com/office/powerpoint/2010/main" val="264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48" y="-8237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576648" y="6605081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139432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702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20702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3561368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0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31806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08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141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37" y="1243913"/>
            <a:ext cx="6729857" cy="5047393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Titolo 5"/>
          <p:cNvSpPr txBox="1">
            <a:spLocks/>
          </p:cNvSpPr>
          <p:nvPr/>
        </p:nvSpPr>
        <p:spPr>
          <a:xfrm>
            <a:off x="6984141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080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5"/>
          <p:cNvSpPr txBox="1">
            <a:spLocks/>
          </p:cNvSpPr>
          <p:nvPr/>
        </p:nvSpPr>
        <p:spPr>
          <a:xfrm>
            <a:off x="10215375" y="2845860"/>
            <a:ext cx="1811337" cy="83099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200" i="1" dirty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Portoscuso, </a:t>
            </a:r>
            <a:endParaRPr lang="it-IT" sz="12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r>
              <a:rPr lang="it-IT" sz="1200" i="1" dirty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/>
            </a:r>
            <a:br>
              <a:rPr lang="it-IT" sz="1200" i="1" dirty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</a:br>
            <a:r>
              <a:rPr lang="it-IT" sz="12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visita alla tonnara </a:t>
            </a:r>
          </a:p>
          <a:p>
            <a:r>
              <a:rPr lang="it-IT" sz="12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Su </a:t>
            </a:r>
            <a:r>
              <a:rPr lang="it-IT" sz="12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Pranu</a:t>
            </a:r>
            <a:endParaRPr lang="it-IT" sz="12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33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326433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31707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1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254010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31780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94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7250641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40523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157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5515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26527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579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1301579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580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90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8552" y="-5148"/>
            <a:ext cx="5115698" cy="682093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6029329" y="1478466"/>
            <a:ext cx="214184" cy="390106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by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Claudio</a:t>
            </a: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 Parlanti</a:t>
            </a:r>
          </a:p>
        </p:txBody>
      </p:sp>
      <p:pic>
        <p:nvPicPr>
          <p:cNvPr id="7" name="Immagine 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290" y="9663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6480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796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62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446562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17842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ttangolo 4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43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585255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30632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15" y="16094"/>
            <a:ext cx="9908043" cy="684190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335036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29026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8913341" y="6613318"/>
            <a:ext cx="175465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18790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6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73568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798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940" y="4058"/>
            <a:ext cx="9967784" cy="6866297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8139971" y="6625673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pic>
        <p:nvPicPr>
          <p:cNvPr id="6" name="Immagin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09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97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974227" y="6613318"/>
            <a:ext cx="1708670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39316883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2639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2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367621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34712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3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42335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1204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0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209452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8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7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244123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35295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5307" y="81615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0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436606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2794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5420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Claudio Parlanti</a:t>
            </a:r>
          </a:p>
        </p:txBody>
      </p:sp>
    </p:spTree>
    <p:extLst>
      <p:ext uri="{BB962C8B-B14F-4D97-AF65-F5344CB8AC3E}">
        <p14:creationId xmlns:p14="http://schemas.microsoft.com/office/powerpoint/2010/main" val="1562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1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75420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855" y="445832"/>
            <a:ext cx="11621870" cy="617739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248855" y="6348042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57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3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808109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6804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9630" y="5153725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10504763" y="155342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92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99852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34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554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891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02" y="0"/>
            <a:ext cx="10387557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413246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7669" y="567753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76" y="0"/>
            <a:ext cx="9144000" cy="6858000"/>
          </a:xfrm>
          <a:prstGeom prst="rect">
            <a:avLst/>
          </a:prstGeom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7248923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7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84612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9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33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573280" y="0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4794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4497" y="4893880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7" name="Rettangolo 6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22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75420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69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315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7096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87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2500491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29191642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7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54204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640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902" y="-7894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870573" y="653437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1994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6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7777507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10" name="Immagine 9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2945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48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195271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5476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210" y="12958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Rettangolo 4"/>
          <p:cNvSpPr/>
          <p:nvPr/>
        </p:nvSpPr>
        <p:spPr>
          <a:xfrm>
            <a:off x="10644343" y="2058283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32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7" name="Titolo 5"/>
          <p:cNvSpPr txBox="1">
            <a:spLocks/>
          </p:cNvSpPr>
          <p:nvPr/>
        </p:nvSpPr>
        <p:spPr>
          <a:xfrm>
            <a:off x="7418479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1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27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741474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9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9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468195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5" name="Immagine 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3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62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237312" y="41239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29814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49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itolo 5"/>
          <p:cNvSpPr txBox="1">
            <a:spLocks/>
          </p:cNvSpPr>
          <p:nvPr/>
        </p:nvSpPr>
        <p:spPr>
          <a:xfrm>
            <a:off x="7513896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8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6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820415" y="0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0047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7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21275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83916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037" y="90615"/>
            <a:ext cx="10740075" cy="6656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516269" y="6502106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Gianpaolo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Pavesio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56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7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325071" y="6613318"/>
            <a:ext cx="1479016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9501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4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Titolo 5"/>
          <p:cNvSpPr txBox="1">
            <a:spLocks/>
          </p:cNvSpPr>
          <p:nvPr/>
        </p:nvSpPr>
        <p:spPr>
          <a:xfrm>
            <a:off x="7611388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Angela Quattrocchi</a:t>
            </a:r>
          </a:p>
        </p:txBody>
      </p:sp>
    </p:spTree>
    <p:extLst>
      <p:ext uri="{BB962C8B-B14F-4D97-AF65-F5344CB8AC3E}">
        <p14:creationId xmlns:p14="http://schemas.microsoft.com/office/powerpoint/2010/main" val="169363640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84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312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774351" y="1004666"/>
            <a:ext cx="156894" cy="4205767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by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Angela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Quattrocchi</a:t>
            </a:r>
          </a:p>
        </p:txBody>
      </p:sp>
    </p:spTree>
    <p:extLst>
      <p:ext uri="{BB962C8B-B14F-4D97-AF65-F5344CB8AC3E}">
        <p14:creationId xmlns:p14="http://schemas.microsoft.com/office/powerpoint/2010/main" val="39858274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41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611388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Angela Quattrocchi</a:t>
            </a:r>
          </a:p>
        </p:txBody>
      </p:sp>
    </p:spTree>
    <p:extLst>
      <p:ext uri="{BB962C8B-B14F-4D97-AF65-F5344CB8AC3E}">
        <p14:creationId xmlns:p14="http://schemas.microsoft.com/office/powerpoint/2010/main" val="421979907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69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710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774351" y="1004666"/>
            <a:ext cx="156894" cy="4205767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by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Angela </a:t>
            </a:r>
          </a:p>
          <a:p>
            <a:pPr algn="ctr"/>
            <a:endParaRPr lang="it-IT" sz="1100" i="1" dirty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Quattrocchi</a:t>
            </a:r>
          </a:p>
        </p:txBody>
      </p:sp>
    </p:spTree>
    <p:extLst>
      <p:ext uri="{BB962C8B-B14F-4D97-AF65-F5344CB8AC3E}">
        <p14:creationId xmlns:p14="http://schemas.microsoft.com/office/powerpoint/2010/main" val="42761945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04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321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6597321" y="6613318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Angela Quattrocchi</a:t>
            </a:r>
          </a:p>
        </p:txBody>
      </p:sp>
    </p:spTree>
    <p:extLst>
      <p:ext uri="{BB962C8B-B14F-4D97-AF65-F5344CB8AC3E}">
        <p14:creationId xmlns:p14="http://schemas.microsoft.com/office/powerpoint/2010/main" val="273395347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473" y="0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20" y="12016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526" y="12016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" name="Titolo 5"/>
          <p:cNvSpPr txBox="1">
            <a:spLocks/>
          </p:cNvSpPr>
          <p:nvPr/>
        </p:nvSpPr>
        <p:spPr>
          <a:xfrm>
            <a:off x="2382144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Cristina Scienza</a:t>
            </a:r>
          </a:p>
        </p:txBody>
      </p:sp>
    </p:spTree>
    <p:extLst>
      <p:ext uri="{BB962C8B-B14F-4D97-AF65-F5344CB8AC3E}">
        <p14:creationId xmlns:p14="http://schemas.microsoft.com/office/powerpoint/2010/main" val="69470785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78" y="0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911" y="0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261756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Cristina Scienza</a:t>
            </a:r>
          </a:p>
        </p:txBody>
      </p:sp>
      <p:pic>
        <p:nvPicPr>
          <p:cNvPr id="5" name="Immagine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8172" y="557012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5778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89" y="272354"/>
            <a:ext cx="11425881" cy="641277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10132541" y="644044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Cristina Scienza</a:t>
            </a:r>
          </a:p>
        </p:txBody>
      </p:sp>
    </p:spTree>
    <p:extLst>
      <p:ext uri="{BB962C8B-B14F-4D97-AF65-F5344CB8AC3E}">
        <p14:creationId xmlns:p14="http://schemas.microsoft.com/office/powerpoint/2010/main" val="3008168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803" y="0"/>
            <a:ext cx="3849053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893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4836210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Cristina Scienza</a:t>
            </a:r>
          </a:p>
        </p:txBody>
      </p:sp>
    </p:spTree>
    <p:extLst>
      <p:ext uri="{BB962C8B-B14F-4D97-AF65-F5344CB8AC3E}">
        <p14:creationId xmlns:p14="http://schemas.microsoft.com/office/powerpoint/2010/main" val="293359424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2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7753699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4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58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429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094779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</a:t>
            </a:r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Silvia Baratto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8072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95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8127666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235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52" y="110530"/>
            <a:ext cx="6764381" cy="674747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442" y="110530"/>
            <a:ext cx="5041557" cy="672207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7150442" y="6587924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8246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Rettangolo 1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corso nazionale di 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insegnanti</a:t>
            </a:r>
            <a:endParaRPr lang="it-IT" sz="1200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 smtClean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latin typeface="Garamond" panose="02020404030301010803" pitchFamily="18" charset="0"/>
              </a:rPr>
              <a:t> </a:t>
            </a:r>
            <a:endParaRPr lang="it-IT" sz="1600" b="1" dirty="0" smtClean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(Napoli)</a:t>
            </a:r>
          </a:p>
          <a:p>
            <a:pPr algn="ctr"/>
            <a:endParaRPr lang="it-IT" sz="1600" b="1" i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 smtClean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 smtClean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 smtClean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  <a:endParaRPr lang="it-IT" sz="1000" b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745" y="79617"/>
            <a:ext cx="9627855" cy="666717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8499271" y="6502107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1402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03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70703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67438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34" y="0"/>
            <a:ext cx="5143500" cy="6858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92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606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20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558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9959729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75898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itolo 5"/>
          <p:cNvSpPr txBox="1">
            <a:spLocks/>
          </p:cNvSpPr>
          <p:nvPr/>
        </p:nvSpPr>
        <p:spPr>
          <a:xfrm>
            <a:off x="3509317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27391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7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471276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421741811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854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98854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0013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592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7155592" y="6595177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81" y="766119"/>
            <a:ext cx="6796865" cy="5097649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58046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86" y="72022"/>
            <a:ext cx="11265584" cy="675935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201486" y="6586690"/>
            <a:ext cx="2206753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Gianfranco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Cavasinni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84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68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698854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94532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37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687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159498" y="6603414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79941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21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827221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sp useBgFill="1">
        <p:nvSpPr>
          <p:cNvPr id="4" name="Rettangolo 3"/>
          <p:cNvSpPr/>
          <p:nvPr/>
        </p:nvSpPr>
        <p:spPr>
          <a:xfrm>
            <a:off x="10619630" y="163580"/>
            <a:ext cx="1476230" cy="46628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it-IT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 ESSENCE" panose="02000000000000000000" pitchFamily="2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XXXIX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corso nazionale di </a:t>
            </a:r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formazione</a:t>
            </a:r>
          </a:p>
          <a:p>
            <a:pPr algn="ctr"/>
            <a:r>
              <a:rPr lang="it-IT" sz="1200" b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per </a:t>
            </a:r>
            <a:r>
              <a:rPr lang="it-IT" sz="1200" b="1" dirty="0">
                <a:solidFill>
                  <a:srgbClr val="FFC000"/>
                </a:solidFill>
                <a:latin typeface="Garamond" panose="02020404030301010803" pitchFamily="18" charset="0"/>
              </a:rPr>
              <a:t>insegnanti</a:t>
            </a:r>
            <a:endParaRPr lang="it-IT" sz="1200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endParaRPr lang="it-IT" sz="1400" b="1" i="1" dirty="0" smtClean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“</a:t>
            </a:r>
            <a:r>
              <a:rPr lang="it-IT" sz="1600" b="1" dirty="0">
                <a:solidFill>
                  <a:srgbClr val="92D050"/>
                </a:solidFill>
                <a:latin typeface="Garamond" panose="02020404030301010803" pitchFamily="18" charset="0"/>
              </a:rPr>
              <a:t>Dal Vesuvio alla penisola sorrentina</a:t>
            </a:r>
            <a:r>
              <a:rPr lang="it-IT" sz="1600" dirty="0">
                <a:solidFill>
                  <a:srgbClr val="92D050"/>
                </a:solidFill>
                <a:latin typeface="Garamond" panose="02020404030301010803" pitchFamily="18" charset="0"/>
              </a:rPr>
              <a:t>” </a:t>
            </a:r>
            <a:endParaRPr lang="it-IT" sz="1600" b="1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latin typeface="Garamond" panose="02020404030301010803" pitchFamily="18" charset="0"/>
              </a:rPr>
              <a:t> </a:t>
            </a:r>
            <a:endParaRPr lang="it-IT" sz="1600" b="1" dirty="0">
              <a:latin typeface="Garamond" panose="02020404030301010803" pitchFamily="18" charset="0"/>
            </a:endParaRPr>
          </a:p>
          <a:p>
            <a:pPr algn="ctr"/>
            <a:r>
              <a:rPr lang="it-IT" sz="1600" b="1" i="1" dirty="0">
                <a:solidFill>
                  <a:srgbClr val="FFC000"/>
                </a:solidFill>
                <a:latin typeface="Garamond" panose="02020404030301010803" pitchFamily="18" charset="0"/>
              </a:rPr>
              <a:t>Castellammare di Stabia (Napoli</a:t>
            </a:r>
            <a:r>
              <a:rPr lang="it-IT" sz="1600" b="1" i="1" dirty="0" smtClean="0">
                <a:solidFill>
                  <a:srgbClr val="FFC000"/>
                </a:solidFill>
                <a:latin typeface="Garamond" panose="02020404030301010803" pitchFamily="18" charset="0"/>
              </a:rPr>
              <a:t>)</a:t>
            </a:r>
          </a:p>
          <a:p>
            <a:pPr algn="ctr"/>
            <a:endParaRPr lang="it-IT" sz="1600" b="1" i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Penisola sorrentina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100" b="1" dirty="0">
                <a:solidFill>
                  <a:srgbClr val="92D050"/>
                </a:solidFill>
                <a:latin typeface="Garamond" panose="02020404030301010803" pitchFamily="18" charset="0"/>
              </a:rPr>
              <a:t>Parco Regionale dei Monti Lattari</a:t>
            </a:r>
            <a:endParaRPr lang="it-IT" sz="1100" dirty="0">
              <a:solidFill>
                <a:srgbClr val="92D050"/>
              </a:solidFill>
              <a:latin typeface="Garamond" panose="02020404030301010803" pitchFamily="18" charset="0"/>
            </a:endParaRPr>
          </a:p>
          <a:p>
            <a:pPr algn="ctr"/>
            <a:endParaRPr lang="it-IT" sz="1100" b="1" dirty="0">
              <a:solidFill>
                <a:srgbClr val="FFC000"/>
              </a:solidFill>
              <a:latin typeface="Garamond" panose="02020404030301010803" pitchFamily="18" charset="0"/>
            </a:endParaRPr>
          </a:p>
          <a:p>
            <a:pPr algn="ctr"/>
            <a:r>
              <a:rPr lang="it-IT" sz="1000" b="1" dirty="0">
                <a:solidFill>
                  <a:srgbClr val="FFFF00"/>
                </a:solidFill>
                <a:latin typeface="Garamond" panose="02020404030301010803" pitchFamily="18" charset="0"/>
              </a:rPr>
              <a:t>Mercoledì 30 ottobre – Domenica 3 novembre 2019</a:t>
            </a:r>
          </a:p>
        </p:txBody>
      </p:sp>
    </p:spTree>
    <p:extLst>
      <p:ext uri="{BB962C8B-B14F-4D97-AF65-F5344CB8AC3E}">
        <p14:creationId xmlns:p14="http://schemas.microsoft.com/office/powerpoint/2010/main" val="229558172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86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8075157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2552" y="3209596"/>
            <a:ext cx="1246496" cy="108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26897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066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27" y="0"/>
            <a:ext cx="54864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Titolo 5"/>
          <p:cNvSpPr txBox="1">
            <a:spLocks/>
          </p:cNvSpPr>
          <p:nvPr/>
        </p:nvSpPr>
        <p:spPr>
          <a:xfrm>
            <a:off x="5202282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9142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23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238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310416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99683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24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Titolo 5"/>
          <p:cNvSpPr txBox="1">
            <a:spLocks/>
          </p:cNvSpPr>
          <p:nvPr/>
        </p:nvSpPr>
        <p:spPr>
          <a:xfrm>
            <a:off x="573924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3319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88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434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288547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0000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99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131" y="0"/>
            <a:ext cx="51435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" name="Titolo 5"/>
          <p:cNvSpPr txBox="1">
            <a:spLocks/>
          </p:cNvSpPr>
          <p:nvPr/>
        </p:nvSpPr>
        <p:spPr>
          <a:xfrm>
            <a:off x="5247001" y="6613318"/>
            <a:ext cx="1639329" cy="24468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100" i="1" dirty="0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Photo by Isabella </a:t>
            </a:r>
            <a:r>
              <a:rPr lang="it-IT" sz="1100" i="1" dirty="0" err="1" smtClean="0">
                <a:solidFill>
                  <a:srgbClr val="FFC000"/>
                </a:solidFill>
                <a:latin typeface="AR ESSENCE"/>
                <a:ea typeface="Times New Roman" panose="02020603050405020304" pitchFamily="18" charset="0"/>
              </a:rPr>
              <a:t>Velludo</a:t>
            </a:r>
            <a:endParaRPr lang="it-IT" sz="1100" i="1" dirty="0" smtClean="0">
              <a:solidFill>
                <a:srgbClr val="FFC000"/>
              </a:solidFill>
              <a:latin typeface="AR ESSENC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15991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672</TotalTime>
  <Words>616</Words>
  <Application>Microsoft Office PowerPoint</Application>
  <PresentationFormat>Widescreen</PresentationFormat>
  <Paragraphs>316</Paragraphs>
  <Slides>98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98</vt:i4>
      </vt:variant>
    </vt:vector>
  </HeadingPairs>
  <TitlesOfParts>
    <vt:vector size="106" baseType="lpstr">
      <vt:lpstr>AR ESSENCE</vt:lpstr>
      <vt:lpstr>Arial</vt:lpstr>
      <vt:lpstr>Century Schoolbook</vt:lpstr>
      <vt:lpstr>Garamond</vt:lpstr>
      <vt:lpstr>Times New Roman</vt:lpstr>
      <vt:lpstr>Trebuchet MS</vt:lpstr>
      <vt:lpstr>Wingdings 2</vt:lpstr>
      <vt:lpstr>View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Eccidio di Forno</dc:title>
  <dc:creator>Utente Windows</dc:creator>
  <cp:lastModifiedBy>francesco carrer</cp:lastModifiedBy>
  <cp:revision>63</cp:revision>
  <dcterms:created xsi:type="dcterms:W3CDTF">2018-05-04T06:52:41Z</dcterms:created>
  <dcterms:modified xsi:type="dcterms:W3CDTF">2019-11-10T18:12:40Z</dcterms:modified>
</cp:coreProperties>
</file>