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48" r:id="rId1"/>
  </p:sldMasterIdLst>
  <p:sldIdLst>
    <p:sldId id="343" r:id="rId2"/>
    <p:sldId id="342" r:id="rId3"/>
    <p:sldId id="261" r:id="rId4"/>
    <p:sldId id="344" r:id="rId5"/>
    <p:sldId id="273" r:id="rId6"/>
    <p:sldId id="274" r:id="rId7"/>
    <p:sldId id="276" r:id="rId8"/>
    <p:sldId id="275" r:id="rId9"/>
    <p:sldId id="282" r:id="rId10"/>
    <p:sldId id="277" r:id="rId11"/>
    <p:sldId id="278" r:id="rId12"/>
    <p:sldId id="283" r:id="rId13"/>
    <p:sldId id="284" r:id="rId14"/>
    <p:sldId id="281" r:id="rId15"/>
    <p:sldId id="279" r:id="rId16"/>
    <p:sldId id="280" r:id="rId17"/>
    <p:sldId id="285" r:id="rId18"/>
    <p:sldId id="290" r:id="rId19"/>
    <p:sldId id="291" r:id="rId20"/>
    <p:sldId id="286" r:id="rId21"/>
    <p:sldId id="287" r:id="rId22"/>
    <p:sldId id="288" r:id="rId23"/>
    <p:sldId id="289" r:id="rId24"/>
    <p:sldId id="292" r:id="rId25"/>
    <p:sldId id="300" r:id="rId26"/>
    <p:sldId id="298" r:id="rId27"/>
    <p:sldId id="299" r:id="rId28"/>
    <p:sldId id="293" r:id="rId29"/>
    <p:sldId id="296" r:id="rId30"/>
    <p:sldId id="297" r:id="rId31"/>
    <p:sldId id="301" r:id="rId32"/>
    <p:sldId id="307" r:id="rId33"/>
    <p:sldId id="346" r:id="rId34"/>
    <p:sldId id="345" r:id="rId35"/>
    <p:sldId id="306" r:id="rId36"/>
    <p:sldId id="303" r:id="rId37"/>
    <p:sldId id="305" r:id="rId38"/>
    <p:sldId id="302" r:id="rId39"/>
    <p:sldId id="304" r:id="rId40"/>
    <p:sldId id="308" r:id="rId41"/>
    <p:sldId id="315" r:id="rId42"/>
    <p:sldId id="310" r:id="rId43"/>
    <p:sldId id="311" r:id="rId44"/>
    <p:sldId id="312" r:id="rId45"/>
    <p:sldId id="313" r:id="rId46"/>
    <p:sldId id="309" r:id="rId47"/>
    <p:sldId id="321" r:id="rId48"/>
    <p:sldId id="347" r:id="rId49"/>
    <p:sldId id="316" r:id="rId50"/>
    <p:sldId id="322" r:id="rId51"/>
    <p:sldId id="317" r:id="rId52"/>
    <p:sldId id="318" r:id="rId53"/>
    <p:sldId id="319" r:id="rId54"/>
    <p:sldId id="320" r:id="rId55"/>
    <p:sldId id="323" r:id="rId56"/>
    <p:sldId id="257" r:id="rId57"/>
    <p:sldId id="272" r:id="rId58"/>
    <p:sldId id="348" r:id="rId59"/>
    <p:sldId id="260" r:id="rId60"/>
    <p:sldId id="258" r:id="rId61"/>
    <p:sldId id="259" r:id="rId62"/>
    <p:sldId id="262" r:id="rId63"/>
    <p:sldId id="324" r:id="rId64"/>
    <p:sldId id="263" r:id="rId65"/>
    <p:sldId id="264" r:id="rId66"/>
    <p:sldId id="265" r:id="rId67"/>
    <p:sldId id="266" r:id="rId68"/>
    <p:sldId id="267" r:id="rId69"/>
    <p:sldId id="325" r:id="rId70"/>
    <p:sldId id="326" r:id="rId71"/>
    <p:sldId id="268" r:id="rId72"/>
    <p:sldId id="269" r:id="rId73"/>
    <p:sldId id="271" r:id="rId74"/>
    <p:sldId id="270" r:id="rId75"/>
    <p:sldId id="327" r:id="rId76"/>
    <p:sldId id="334" r:id="rId77"/>
    <p:sldId id="331" r:id="rId78"/>
    <p:sldId id="332" r:id="rId79"/>
    <p:sldId id="328" r:id="rId80"/>
    <p:sldId id="329" r:id="rId81"/>
    <p:sldId id="330" r:id="rId82"/>
    <p:sldId id="335" r:id="rId83"/>
    <p:sldId id="340" r:id="rId84"/>
    <p:sldId id="341" r:id="rId85"/>
    <p:sldId id="336" r:id="rId86"/>
    <p:sldId id="337" r:id="rId87"/>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10" d="100"/>
          <a:sy n="110" d="100"/>
        </p:scale>
        <p:origin x="594"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presProps" Target="presProps.xml"/><Relationship Id="rId9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1370693" y="1769540"/>
            <a:ext cx="9440034" cy="1828801"/>
          </a:xfrm>
        </p:spPr>
        <p:txBody>
          <a:bodyPr anchor="b">
            <a:normAutofit/>
          </a:bodyPr>
          <a:lstStyle>
            <a:lvl1pPr algn="ctr">
              <a:defRPr sz="5400"/>
            </a:lvl1pPr>
          </a:lstStyle>
          <a:p>
            <a:r>
              <a:rPr lang="it-IT" smtClean="0"/>
              <a:t>Fare clic per modificare lo stile del titolo</a:t>
            </a:r>
            <a:endParaRPr lang="en-US" dirty="0"/>
          </a:p>
        </p:txBody>
      </p:sp>
      <p:sp>
        <p:nvSpPr>
          <p:cNvPr id="3" name="Subtitle 2"/>
          <p:cNvSpPr>
            <a:spLocks noGrp="1"/>
          </p:cNvSpPr>
          <p:nvPr>
            <p:ph type="subTitle" idx="1"/>
          </p:nvPr>
        </p:nvSpPr>
        <p:spPr>
          <a:xfrm>
            <a:off x="1370693" y="3598339"/>
            <a:ext cx="9440034" cy="1049867"/>
          </a:xfrm>
        </p:spPr>
        <p:txBody>
          <a:bodyPr anchor="t"/>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57FD10B8-358E-4E13-95EB-7220675FEBF3}" type="datetimeFigureOut">
              <a:rPr lang="it-IT" smtClean="0"/>
              <a:t>03/11/2017</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90E61DB5-EFB2-4252-8871-F2395D807FD8}" type="slidenum">
              <a:rPr lang="it-IT" smtClean="0"/>
              <a:t>‹N›</a:t>
            </a:fld>
            <a:endParaRPr lang="it-IT"/>
          </a:p>
        </p:txBody>
      </p:sp>
    </p:spTree>
    <p:extLst>
      <p:ext uri="{BB962C8B-B14F-4D97-AF65-F5344CB8AC3E}">
        <p14:creationId xmlns:p14="http://schemas.microsoft.com/office/powerpoint/2010/main" val="24637431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magine panoramica con didascalia">
    <p:spTree>
      <p:nvGrpSpPr>
        <p:cNvPr id="1" name=""/>
        <p:cNvGrpSpPr/>
        <p:nvPr/>
      </p:nvGrpSpPr>
      <p:grpSpPr>
        <a:xfrm>
          <a:off x="0" y="0"/>
          <a:ext cx="0" cy="0"/>
          <a:chOff x="0" y="0"/>
          <a:chExt cx="0" cy="0"/>
        </a:xfrm>
      </p:grpSpPr>
      <p:pic>
        <p:nvPicPr>
          <p:cNvPr id="16" name="Picture 15" descr="Slate-V2-HD-panoPhotoInset.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13883" y="547807"/>
            <a:ext cx="10141799" cy="3816806"/>
          </a:xfrm>
          <a:prstGeom prst="rect">
            <a:avLst/>
          </a:prstGeom>
        </p:spPr>
      </p:pic>
      <p:sp>
        <p:nvSpPr>
          <p:cNvPr id="2" name="Title 1"/>
          <p:cNvSpPr>
            <a:spLocks noGrp="1"/>
          </p:cNvSpPr>
          <p:nvPr>
            <p:ph type="title"/>
          </p:nvPr>
        </p:nvSpPr>
        <p:spPr>
          <a:xfrm>
            <a:off x="913806" y="4565255"/>
            <a:ext cx="10355326" cy="543472"/>
          </a:xfrm>
        </p:spPr>
        <p:txBody>
          <a:bodyPr anchor="b">
            <a:normAutofit/>
          </a:bodyPr>
          <a:lstStyle>
            <a:lvl1pPr algn="ctr">
              <a:defRPr sz="2800"/>
            </a:lvl1pPr>
          </a:lstStyle>
          <a:p>
            <a:r>
              <a:rPr lang="it-IT" smtClean="0"/>
              <a:t>Fare clic per modificare lo stile del titolo</a:t>
            </a:r>
            <a:endParaRPr lang="en-US" dirty="0"/>
          </a:p>
        </p:txBody>
      </p:sp>
      <p:sp>
        <p:nvSpPr>
          <p:cNvPr id="3" name="Picture Placeholder 2"/>
          <p:cNvSpPr>
            <a:spLocks noGrp="1" noChangeAspect="1"/>
          </p:cNvSpPr>
          <p:nvPr>
            <p:ph type="pic" idx="1"/>
          </p:nvPr>
        </p:nvSpPr>
        <p:spPr>
          <a:xfrm>
            <a:off x="1169349" y="695009"/>
            <a:ext cx="9845346" cy="3525671"/>
          </a:xfrm>
          <a:effectLst>
            <a:outerShdw blurRad="38100" dist="25400" dir="4440000">
              <a:srgbClr val="000000">
                <a:alpha val="36000"/>
              </a:srgbClr>
            </a:outerShdw>
          </a:effectLst>
        </p:spPr>
        <p:txBody>
          <a:bodyPr anchor="t">
            <a:normAutofit/>
          </a:bodyPr>
          <a:lstStyle>
            <a:lvl1pPr marL="0" indent="0" algn="ctr">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Fare clic sull'icona per inserire un'immagine</a:t>
            </a:r>
            <a:endParaRPr lang="en-US" dirty="0"/>
          </a:p>
        </p:txBody>
      </p:sp>
      <p:sp>
        <p:nvSpPr>
          <p:cNvPr id="4" name="Text Placeholder 3"/>
          <p:cNvSpPr>
            <a:spLocks noGrp="1"/>
          </p:cNvSpPr>
          <p:nvPr>
            <p:ph type="body" sz="half" idx="2"/>
          </p:nvPr>
        </p:nvSpPr>
        <p:spPr>
          <a:xfrm>
            <a:off x="913795" y="5108728"/>
            <a:ext cx="10353762" cy="682472"/>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57FD10B8-358E-4E13-95EB-7220675FEBF3}" type="datetimeFigureOut">
              <a:rPr lang="it-IT" smtClean="0"/>
              <a:t>03/11/2017</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90E61DB5-EFB2-4252-8871-F2395D807FD8}" type="slidenum">
              <a:rPr lang="it-IT" smtClean="0"/>
              <a:t>‹N›</a:t>
            </a:fld>
            <a:endParaRPr lang="it-IT"/>
          </a:p>
        </p:txBody>
      </p:sp>
    </p:spTree>
    <p:extLst>
      <p:ext uri="{BB962C8B-B14F-4D97-AF65-F5344CB8AC3E}">
        <p14:creationId xmlns:p14="http://schemas.microsoft.com/office/powerpoint/2010/main" val="1105819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olo e sottotitolo">
    <p:spTree>
      <p:nvGrpSpPr>
        <p:cNvPr id="1" name=""/>
        <p:cNvGrpSpPr/>
        <p:nvPr/>
      </p:nvGrpSpPr>
      <p:grpSpPr>
        <a:xfrm>
          <a:off x="0" y="0"/>
          <a:ext cx="0" cy="0"/>
          <a:chOff x="0" y="0"/>
          <a:chExt cx="0" cy="0"/>
        </a:xfrm>
      </p:grpSpPr>
      <p:sp>
        <p:nvSpPr>
          <p:cNvPr id="2" name="Title 1"/>
          <p:cNvSpPr>
            <a:spLocks noGrp="1"/>
          </p:cNvSpPr>
          <p:nvPr>
            <p:ph type="title"/>
          </p:nvPr>
        </p:nvSpPr>
        <p:spPr>
          <a:xfrm>
            <a:off x="913795" y="608437"/>
            <a:ext cx="10353762" cy="3534344"/>
          </a:xfrm>
        </p:spPr>
        <p:txBody>
          <a:bodyPr anchor="ctr"/>
          <a:lstStyle>
            <a:lvl1pPr>
              <a:defRPr sz="3200"/>
            </a:lvl1pPr>
          </a:lstStyle>
          <a:p>
            <a:r>
              <a:rPr lang="it-IT" smtClean="0"/>
              <a:t>Fare clic per modificare lo stile del titolo</a:t>
            </a:r>
            <a:endParaRPr lang="en-US" dirty="0"/>
          </a:p>
        </p:txBody>
      </p:sp>
      <p:sp>
        <p:nvSpPr>
          <p:cNvPr id="4" name="Text Placeholder 3"/>
          <p:cNvSpPr>
            <a:spLocks noGrp="1"/>
          </p:cNvSpPr>
          <p:nvPr>
            <p:ph type="body" sz="half" idx="2"/>
          </p:nvPr>
        </p:nvSpPr>
        <p:spPr>
          <a:xfrm>
            <a:off x="913794" y="4295180"/>
            <a:ext cx="10353763" cy="150182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57FD10B8-358E-4E13-95EB-7220675FEBF3}" type="datetimeFigureOut">
              <a:rPr lang="it-IT" smtClean="0"/>
              <a:t>03/11/2017</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90E61DB5-EFB2-4252-8871-F2395D807FD8}" type="slidenum">
              <a:rPr lang="it-IT" smtClean="0"/>
              <a:t>‹N›</a:t>
            </a:fld>
            <a:endParaRPr lang="it-IT"/>
          </a:p>
        </p:txBody>
      </p:sp>
    </p:spTree>
    <p:extLst>
      <p:ext uri="{BB962C8B-B14F-4D97-AF65-F5344CB8AC3E}">
        <p14:creationId xmlns:p14="http://schemas.microsoft.com/office/powerpoint/2010/main" val="4881182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zio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it-IT" smtClean="0"/>
              <a:t>Fare clic per modificare lo stile del titolo</a:t>
            </a:r>
            <a:endParaRPr lang="en-US" dirty="0"/>
          </a:p>
        </p:txBody>
      </p:sp>
      <p:sp>
        <p:nvSpPr>
          <p:cNvPr id="12" name="Text Placeholder 3"/>
          <p:cNvSpPr>
            <a:spLocks noGrp="1"/>
          </p:cNvSpPr>
          <p:nvPr>
            <p:ph type="body" sz="half" idx="13"/>
          </p:nvPr>
        </p:nvSpPr>
        <p:spPr>
          <a:xfrm>
            <a:off x="1720644" y="3610032"/>
            <a:ext cx="8752299" cy="532749"/>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Fare clic per modificare stili del testo dello schema</a:t>
            </a:r>
          </a:p>
        </p:txBody>
      </p:sp>
      <p:sp>
        <p:nvSpPr>
          <p:cNvPr id="4" name="Text Placeholder 3"/>
          <p:cNvSpPr>
            <a:spLocks noGrp="1"/>
          </p:cNvSpPr>
          <p:nvPr>
            <p:ph type="body" sz="half" idx="2"/>
          </p:nvPr>
        </p:nvSpPr>
        <p:spPr>
          <a:xfrm>
            <a:off x="913794" y="4304353"/>
            <a:ext cx="10353763" cy="1489496"/>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57FD10B8-358E-4E13-95EB-7220675FEBF3}" type="datetimeFigureOut">
              <a:rPr lang="it-IT" smtClean="0"/>
              <a:t>03/11/2017</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90E61DB5-EFB2-4252-8871-F2395D807FD8}" type="slidenum">
              <a:rPr lang="it-IT" smtClean="0"/>
              <a:t>‹N›</a:t>
            </a:fld>
            <a:endParaRPr lang="it-IT"/>
          </a:p>
        </p:txBody>
      </p:sp>
      <p:sp>
        <p:nvSpPr>
          <p:cNvPr id="11" name="TextBox 10"/>
          <p:cNvSpPr txBox="1"/>
          <p:nvPr/>
        </p:nvSpPr>
        <p:spPr>
          <a:xfrm>
            <a:off x="990600" y="88479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504716" y="292825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13798095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cheda nome">
    <p:spTree>
      <p:nvGrpSpPr>
        <p:cNvPr id="1" name=""/>
        <p:cNvGrpSpPr/>
        <p:nvPr/>
      </p:nvGrpSpPr>
      <p:grpSpPr>
        <a:xfrm>
          <a:off x="0" y="0"/>
          <a:ext cx="0" cy="0"/>
          <a:chOff x="0" y="0"/>
          <a:chExt cx="0" cy="0"/>
        </a:xfrm>
      </p:grpSpPr>
      <p:sp>
        <p:nvSpPr>
          <p:cNvPr id="2" name="Title 1"/>
          <p:cNvSpPr>
            <a:spLocks noGrp="1"/>
          </p:cNvSpPr>
          <p:nvPr>
            <p:ph type="title"/>
          </p:nvPr>
        </p:nvSpPr>
        <p:spPr>
          <a:xfrm>
            <a:off x="913794" y="2126942"/>
            <a:ext cx="10353763" cy="2511835"/>
          </a:xfrm>
        </p:spPr>
        <p:txBody>
          <a:bodyPr anchor="b"/>
          <a:lstStyle>
            <a:lvl1pPr>
              <a:defRPr sz="3200"/>
            </a:lvl1pPr>
          </a:lstStyle>
          <a:p>
            <a:r>
              <a:rPr lang="it-IT" smtClean="0"/>
              <a:t>Fare clic per modificare lo stile del titolo</a:t>
            </a:r>
            <a:endParaRPr lang="en-US" dirty="0"/>
          </a:p>
        </p:txBody>
      </p:sp>
      <p:sp>
        <p:nvSpPr>
          <p:cNvPr id="4" name="Text Placeholder 3"/>
          <p:cNvSpPr>
            <a:spLocks noGrp="1"/>
          </p:cNvSpPr>
          <p:nvPr>
            <p:ph type="body" sz="half" idx="2"/>
          </p:nvPr>
        </p:nvSpPr>
        <p:spPr>
          <a:xfrm>
            <a:off x="913784" y="4650556"/>
            <a:ext cx="1035219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57FD10B8-358E-4E13-95EB-7220675FEBF3}" type="datetimeFigureOut">
              <a:rPr lang="it-IT" smtClean="0"/>
              <a:t>03/11/2017</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90E61DB5-EFB2-4252-8871-F2395D807FD8}" type="slidenum">
              <a:rPr lang="it-IT" smtClean="0"/>
              <a:t>‹N›</a:t>
            </a:fld>
            <a:endParaRPr lang="it-IT"/>
          </a:p>
        </p:txBody>
      </p:sp>
    </p:spTree>
    <p:extLst>
      <p:ext uri="{BB962C8B-B14F-4D97-AF65-F5344CB8AC3E}">
        <p14:creationId xmlns:p14="http://schemas.microsoft.com/office/powerpoint/2010/main" val="39843251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onne">
    <p:spTree>
      <p:nvGrpSpPr>
        <p:cNvPr id="1" name=""/>
        <p:cNvGrpSpPr/>
        <p:nvPr/>
      </p:nvGrpSpPr>
      <p:grpSpPr>
        <a:xfrm>
          <a:off x="0" y="0"/>
          <a:ext cx="0" cy="0"/>
          <a:chOff x="0" y="0"/>
          <a:chExt cx="0" cy="0"/>
        </a:xfrm>
      </p:grpSpPr>
      <p:sp>
        <p:nvSpPr>
          <p:cNvPr id="15" name="Title 1"/>
          <p:cNvSpPr>
            <a:spLocks noGrp="1"/>
          </p:cNvSpPr>
          <p:nvPr>
            <p:ph type="title"/>
          </p:nvPr>
        </p:nvSpPr>
        <p:spPr>
          <a:xfrm>
            <a:off x="913795" y="609600"/>
            <a:ext cx="10353762" cy="970450"/>
          </a:xfrm>
        </p:spPr>
        <p:txBody>
          <a:bodyPr/>
          <a:lstStyle/>
          <a:p>
            <a:r>
              <a:rPr lang="it-IT" smtClean="0"/>
              <a:t>Fare clic per modificare lo stile del titolo</a:t>
            </a:r>
            <a:endParaRPr lang="en-US" dirty="0"/>
          </a:p>
        </p:txBody>
      </p:sp>
      <p:sp>
        <p:nvSpPr>
          <p:cNvPr id="7" name="Text Placeholder 2"/>
          <p:cNvSpPr>
            <a:spLocks noGrp="1"/>
          </p:cNvSpPr>
          <p:nvPr>
            <p:ph type="body" idx="1"/>
          </p:nvPr>
        </p:nvSpPr>
        <p:spPr>
          <a:xfrm>
            <a:off x="913795"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8" name="Text Placeholder 3"/>
          <p:cNvSpPr>
            <a:spLocks noGrp="1"/>
          </p:cNvSpPr>
          <p:nvPr>
            <p:ph type="body" sz="half" idx="15"/>
          </p:nvPr>
        </p:nvSpPr>
        <p:spPr>
          <a:xfrm>
            <a:off x="91379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9" name="Text Placeholder 4"/>
          <p:cNvSpPr>
            <a:spLocks noGrp="1"/>
          </p:cNvSpPr>
          <p:nvPr>
            <p:ph type="body" sz="quarter" idx="3"/>
          </p:nvPr>
        </p:nvSpPr>
        <p:spPr>
          <a:xfrm>
            <a:off x="4446711"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10" name="Text Placeholder 3"/>
          <p:cNvSpPr>
            <a:spLocks noGrp="1"/>
          </p:cNvSpPr>
          <p:nvPr>
            <p:ph type="body" sz="half" idx="16"/>
          </p:nvPr>
        </p:nvSpPr>
        <p:spPr>
          <a:xfrm>
            <a:off x="444143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11" name="Text Placeholder 4"/>
          <p:cNvSpPr>
            <a:spLocks noGrp="1"/>
          </p:cNvSpPr>
          <p:nvPr>
            <p:ph type="body" sz="quarter" idx="13"/>
          </p:nvPr>
        </p:nvSpPr>
        <p:spPr>
          <a:xfrm>
            <a:off x="7966572"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12" name="Text Placeholder 3"/>
          <p:cNvSpPr>
            <a:spLocks noGrp="1"/>
          </p:cNvSpPr>
          <p:nvPr>
            <p:ph type="body" sz="half" idx="17"/>
          </p:nvPr>
        </p:nvSpPr>
        <p:spPr>
          <a:xfrm>
            <a:off x="7966572"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3" name="Date Placeholder 2"/>
          <p:cNvSpPr>
            <a:spLocks noGrp="1"/>
          </p:cNvSpPr>
          <p:nvPr>
            <p:ph type="dt" sz="half" idx="10"/>
          </p:nvPr>
        </p:nvSpPr>
        <p:spPr/>
        <p:txBody>
          <a:bodyPr/>
          <a:lstStyle/>
          <a:p>
            <a:fld id="{57FD10B8-358E-4E13-95EB-7220675FEBF3}" type="datetimeFigureOut">
              <a:rPr lang="it-IT" smtClean="0"/>
              <a:t>03/11/2017</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90E61DB5-EFB2-4252-8871-F2395D807FD8}" type="slidenum">
              <a:rPr lang="it-IT" smtClean="0"/>
              <a:t>‹N›</a:t>
            </a:fld>
            <a:endParaRPr lang="it-IT"/>
          </a:p>
        </p:txBody>
      </p:sp>
    </p:spTree>
    <p:extLst>
      <p:ext uri="{BB962C8B-B14F-4D97-AF65-F5344CB8AC3E}">
        <p14:creationId xmlns:p14="http://schemas.microsoft.com/office/powerpoint/2010/main" val="28915015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colonne immagine">
    <p:spTree>
      <p:nvGrpSpPr>
        <p:cNvPr id="1" name=""/>
        <p:cNvGrpSpPr/>
        <p:nvPr/>
      </p:nvGrpSpPr>
      <p:grpSpPr>
        <a:xfrm>
          <a:off x="0" y="0"/>
          <a:ext cx="0" cy="0"/>
          <a:chOff x="0" y="0"/>
          <a:chExt cx="0" cy="0"/>
        </a:xfrm>
      </p:grpSpPr>
      <p:pic>
        <p:nvPicPr>
          <p:cNvPr id="2" name="Picture 1" descr="Slate-V2-HD-3colPhotoInset.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97962" y="1818214"/>
            <a:ext cx="3339972" cy="1847851"/>
          </a:xfrm>
          <a:prstGeom prst="rect">
            <a:avLst/>
          </a:prstGeom>
        </p:spPr>
      </p:pic>
      <p:pic>
        <p:nvPicPr>
          <p:cNvPr id="36" name="Picture 35" descr="Slate-V2-HD-3colPhotoInset.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403800" y="1818214"/>
            <a:ext cx="3339972" cy="1847851"/>
          </a:xfrm>
          <a:prstGeom prst="rect">
            <a:avLst/>
          </a:prstGeom>
        </p:spPr>
      </p:pic>
      <p:pic>
        <p:nvPicPr>
          <p:cNvPr id="37" name="Picture 36" descr="Slate-V2-HD-3colPhotoInset.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936051" y="1818214"/>
            <a:ext cx="3339972" cy="1847851"/>
          </a:xfrm>
          <a:prstGeom prst="rect">
            <a:avLst/>
          </a:prstGeom>
        </p:spPr>
      </p:pic>
      <p:sp>
        <p:nvSpPr>
          <p:cNvPr id="30" name="Title 1"/>
          <p:cNvSpPr>
            <a:spLocks noGrp="1"/>
          </p:cNvSpPr>
          <p:nvPr>
            <p:ph type="title"/>
          </p:nvPr>
        </p:nvSpPr>
        <p:spPr>
          <a:xfrm>
            <a:off x="913794" y="609600"/>
            <a:ext cx="10353763" cy="970450"/>
          </a:xfrm>
        </p:spPr>
        <p:txBody>
          <a:bodyPr/>
          <a:lstStyle/>
          <a:p>
            <a:r>
              <a:rPr lang="it-IT" smtClean="0"/>
              <a:t>Fare clic per modificare lo stile del titolo</a:t>
            </a:r>
            <a:endParaRPr lang="en-US" dirty="0"/>
          </a:p>
        </p:txBody>
      </p:sp>
      <p:sp>
        <p:nvSpPr>
          <p:cNvPr id="19" name="Text Placeholder 2"/>
          <p:cNvSpPr>
            <a:spLocks noGrp="1"/>
          </p:cNvSpPr>
          <p:nvPr>
            <p:ph type="body" idx="1"/>
          </p:nvPr>
        </p:nvSpPr>
        <p:spPr>
          <a:xfrm>
            <a:off x="913795"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20" name="Picture Placeholder 2"/>
          <p:cNvSpPr>
            <a:spLocks noGrp="1" noChangeAspect="1"/>
          </p:cNvSpPr>
          <p:nvPr>
            <p:ph type="pic" idx="15"/>
          </p:nvPr>
        </p:nvSpPr>
        <p:spPr>
          <a:xfrm>
            <a:off x="1018102" y="1938918"/>
            <a:ext cx="3092368" cy="160295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smtClean="0"/>
              <a:t>Fare clic sull'icona per inserire un'immagine</a:t>
            </a:r>
            <a:endParaRPr lang="en-US" dirty="0"/>
          </a:p>
        </p:txBody>
      </p:sp>
      <p:sp>
        <p:nvSpPr>
          <p:cNvPr id="21" name="Text Placeholder 3"/>
          <p:cNvSpPr>
            <a:spLocks noGrp="1"/>
          </p:cNvSpPr>
          <p:nvPr>
            <p:ph type="body" sz="half" idx="18"/>
          </p:nvPr>
        </p:nvSpPr>
        <p:spPr>
          <a:xfrm>
            <a:off x="913795" y="4480368"/>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22" name="Text Placeholder 4"/>
          <p:cNvSpPr>
            <a:spLocks noGrp="1"/>
          </p:cNvSpPr>
          <p:nvPr>
            <p:ph type="body" sz="quarter" idx="3"/>
          </p:nvPr>
        </p:nvSpPr>
        <p:spPr>
          <a:xfrm>
            <a:off x="4442788"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23" name="Picture Placeholder 2"/>
          <p:cNvSpPr>
            <a:spLocks noGrp="1" noChangeAspect="1"/>
          </p:cNvSpPr>
          <p:nvPr>
            <p:ph type="pic" idx="21"/>
          </p:nvPr>
        </p:nvSpPr>
        <p:spPr>
          <a:xfrm>
            <a:off x="4545743" y="1939094"/>
            <a:ext cx="3092368" cy="160816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smtClean="0"/>
              <a:t>Fare clic sull'icona per inserire un'immagine</a:t>
            </a:r>
            <a:endParaRPr lang="en-US" dirty="0"/>
          </a:p>
        </p:txBody>
      </p:sp>
      <p:sp>
        <p:nvSpPr>
          <p:cNvPr id="24" name="Text Placeholder 3"/>
          <p:cNvSpPr>
            <a:spLocks noGrp="1"/>
          </p:cNvSpPr>
          <p:nvPr>
            <p:ph type="body" sz="half" idx="19"/>
          </p:nvPr>
        </p:nvSpPr>
        <p:spPr>
          <a:xfrm>
            <a:off x="4441435" y="4480367"/>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25" name="Text Placeholder 4"/>
          <p:cNvSpPr>
            <a:spLocks noGrp="1"/>
          </p:cNvSpPr>
          <p:nvPr>
            <p:ph type="body" sz="quarter" idx="13"/>
          </p:nvPr>
        </p:nvSpPr>
        <p:spPr>
          <a:xfrm>
            <a:off x="7966697"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26" name="Picture Placeholder 2"/>
          <p:cNvSpPr>
            <a:spLocks noGrp="1" noChangeAspect="1"/>
          </p:cNvSpPr>
          <p:nvPr>
            <p:ph type="pic" idx="22"/>
          </p:nvPr>
        </p:nvSpPr>
        <p:spPr>
          <a:xfrm>
            <a:off x="8075698" y="1934432"/>
            <a:ext cx="3092368" cy="160729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smtClean="0"/>
              <a:t>Fare clic sull'icona per inserire un'immagine</a:t>
            </a:r>
            <a:endParaRPr lang="en-US" dirty="0"/>
          </a:p>
        </p:txBody>
      </p:sp>
      <p:sp>
        <p:nvSpPr>
          <p:cNvPr id="27" name="Text Placeholder 3"/>
          <p:cNvSpPr>
            <a:spLocks noGrp="1"/>
          </p:cNvSpPr>
          <p:nvPr>
            <p:ph type="body" sz="half" idx="20"/>
          </p:nvPr>
        </p:nvSpPr>
        <p:spPr>
          <a:xfrm>
            <a:off x="7966572" y="4480365"/>
            <a:ext cx="3300984" cy="131083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3" name="Date Placeholder 2"/>
          <p:cNvSpPr>
            <a:spLocks noGrp="1"/>
          </p:cNvSpPr>
          <p:nvPr>
            <p:ph type="dt" sz="half" idx="10"/>
          </p:nvPr>
        </p:nvSpPr>
        <p:spPr/>
        <p:txBody>
          <a:bodyPr/>
          <a:lstStyle/>
          <a:p>
            <a:fld id="{57FD10B8-358E-4E13-95EB-7220675FEBF3}" type="datetimeFigureOut">
              <a:rPr lang="it-IT" smtClean="0"/>
              <a:t>03/11/2017</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90E61DB5-EFB2-4252-8871-F2395D807FD8}" type="slidenum">
              <a:rPr lang="it-IT" smtClean="0"/>
              <a:t>‹N›</a:t>
            </a:fld>
            <a:endParaRPr lang="it-IT"/>
          </a:p>
        </p:txBody>
      </p:sp>
    </p:spTree>
    <p:extLst>
      <p:ext uri="{BB962C8B-B14F-4D97-AF65-F5344CB8AC3E}">
        <p14:creationId xmlns:p14="http://schemas.microsoft.com/office/powerpoint/2010/main" val="33443748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p:txBody>
          <a:bodyPr vert="eaVert" ancho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57FD10B8-358E-4E13-95EB-7220675FEBF3}" type="datetimeFigureOut">
              <a:rPr lang="it-IT" smtClean="0"/>
              <a:t>03/11/2017</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90E61DB5-EFB2-4252-8871-F2395D807FD8}" type="slidenum">
              <a:rPr lang="it-IT" smtClean="0"/>
              <a:t>‹N›</a:t>
            </a:fld>
            <a:endParaRPr lang="it-IT"/>
          </a:p>
        </p:txBody>
      </p:sp>
    </p:spTree>
    <p:extLst>
      <p:ext uri="{BB962C8B-B14F-4D97-AF65-F5344CB8AC3E}">
        <p14:creationId xmlns:p14="http://schemas.microsoft.com/office/powerpoint/2010/main" val="792224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83068" y="609599"/>
            <a:ext cx="2284487" cy="5181601"/>
          </a:xfrm>
        </p:spPr>
        <p:txBody>
          <a:bodyPr vert="eaVert"/>
          <a:lstStyle>
            <a:lvl1pPr algn="l">
              <a:defRPr/>
            </a:lvl1pPr>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a:xfrm>
            <a:off x="913796" y="609599"/>
            <a:ext cx="7916872" cy="5181601"/>
          </a:xfrm>
        </p:spPr>
        <p:txBody>
          <a:bodyPr vert="eaVert" ancho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57FD10B8-358E-4E13-95EB-7220675FEBF3}" type="datetimeFigureOut">
              <a:rPr lang="it-IT" smtClean="0"/>
              <a:t>03/11/2017</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90E61DB5-EFB2-4252-8871-F2395D807FD8}" type="slidenum">
              <a:rPr lang="it-IT" smtClean="0"/>
              <a:t>‹N›</a:t>
            </a:fld>
            <a:endParaRPr lang="it-IT"/>
          </a:p>
        </p:txBody>
      </p:sp>
    </p:spTree>
    <p:extLst>
      <p:ext uri="{BB962C8B-B14F-4D97-AF65-F5344CB8AC3E}">
        <p14:creationId xmlns:p14="http://schemas.microsoft.com/office/powerpoint/2010/main" val="35832228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Content Placeholder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57FD10B8-358E-4E13-95EB-7220675FEBF3}" type="datetimeFigureOut">
              <a:rPr lang="it-IT" smtClean="0"/>
              <a:t>03/11/2017</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90E61DB5-EFB2-4252-8871-F2395D807FD8}" type="slidenum">
              <a:rPr lang="it-IT" smtClean="0"/>
              <a:t>‹N›</a:t>
            </a:fld>
            <a:endParaRPr lang="it-IT"/>
          </a:p>
        </p:txBody>
      </p:sp>
    </p:spTree>
    <p:extLst>
      <p:ext uri="{BB962C8B-B14F-4D97-AF65-F5344CB8AC3E}">
        <p14:creationId xmlns:p14="http://schemas.microsoft.com/office/powerpoint/2010/main" val="29244434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1295401" y="1761067"/>
            <a:ext cx="9590550" cy="1828813"/>
          </a:xfrm>
        </p:spPr>
        <p:txBody>
          <a:bodyPr anchor="b"/>
          <a:lstStyle>
            <a:lvl1pPr algn="ctr">
              <a:defRPr sz="4000" b="0" cap="none"/>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1295401" y="3589879"/>
            <a:ext cx="9590550" cy="1507054"/>
          </a:xfrm>
        </p:spPr>
        <p:txBody>
          <a:bodyPr anchor="t"/>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fld id="{57FD10B8-358E-4E13-95EB-7220675FEBF3}" type="datetimeFigureOut">
              <a:rPr lang="it-IT" smtClean="0"/>
              <a:t>03/11/2017</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90E61DB5-EFB2-4252-8871-F2395D807FD8}" type="slidenum">
              <a:rPr lang="it-IT" smtClean="0"/>
              <a:t>‹N›</a:t>
            </a:fld>
            <a:endParaRPr lang="it-IT"/>
          </a:p>
        </p:txBody>
      </p:sp>
    </p:spTree>
    <p:extLst>
      <p:ext uri="{BB962C8B-B14F-4D97-AF65-F5344CB8AC3E}">
        <p14:creationId xmlns:p14="http://schemas.microsoft.com/office/powerpoint/2010/main" val="38848045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Content Placeholder 2"/>
          <p:cNvSpPr>
            <a:spLocks noGrp="1"/>
          </p:cNvSpPr>
          <p:nvPr>
            <p:ph sz="half" idx="1"/>
          </p:nvPr>
        </p:nvSpPr>
        <p:spPr>
          <a:xfrm>
            <a:off x="913795" y="1732449"/>
            <a:ext cx="5060497" cy="4058750"/>
          </a:xfrm>
        </p:spPr>
        <p:txBody>
          <a:bodyPr anchor="t">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Content Placeholder 3"/>
          <p:cNvSpPr>
            <a:spLocks noGrp="1"/>
          </p:cNvSpPr>
          <p:nvPr>
            <p:ph sz="half" idx="2"/>
          </p:nvPr>
        </p:nvSpPr>
        <p:spPr>
          <a:xfrm>
            <a:off x="6202892" y="1732449"/>
            <a:ext cx="5064665" cy="4058751"/>
          </a:xfrm>
        </p:spPr>
        <p:txBody>
          <a:bodyPr anchor="t">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Date Placeholder 4"/>
          <p:cNvSpPr>
            <a:spLocks noGrp="1"/>
          </p:cNvSpPr>
          <p:nvPr>
            <p:ph type="dt" sz="half" idx="10"/>
          </p:nvPr>
        </p:nvSpPr>
        <p:spPr/>
        <p:txBody>
          <a:bodyPr/>
          <a:lstStyle/>
          <a:p>
            <a:fld id="{57FD10B8-358E-4E13-95EB-7220675FEBF3}" type="datetimeFigureOut">
              <a:rPr lang="it-IT" smtClean="0"/>
              <a:t>03/11/2017</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90E61DB5-EFB2-4252-8871-F2395D807FD8}" type="slidenum">
              <a:rPr lang="it-IT" smtClean="0"/>
              <a:t>‹N›</a:t>
            </a:fld>
            <a:endParaRPr lang="it-IT"/>
          </a:p>
        </p:txBody>
      </p:sp>
    </p:spTree>
    <p:extLst>
      <p:ext uri="{BB962C8B-B14F-4D97-AF65-F5344CB8AC3E}">
        <p14:creationId xmlns:p14="http://schemas.microsoft.com/office/powerpoint/2010/main" val="8967581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pic>
        <p:nvPicPr>
          <p:cNvPr id="20" name="Picture 19" descr="Slate-V2-HD-compPhotoInset.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13795" y="1734506"/>
            <a:ext cx="5089072" cy="4148769"/>
          </a:xfrm>
          <a:prstGeom prst="rect">
            <a:avLst/>
          </a:prstGeom>
        </p:spPr>
      </p:pic>
      <p:pic>
        <p:nvPicPr>
          <p:cNvPr id="21" name="Picture 20" descr="Slate-V2-HD-compPhotoInset.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178485" y="1734506"/>
            <a:ext cx="5089072" cy="4148769"/>
          </a:xfrm>
          <a:prstGeom prst="rect">
            <a:avLst/>
          </a:prstGeom>
        </p:spPr>
      </p:pic>
      <p:sp>
        <p:nvSpPr>
          <p:cNvPr id="2" name="Title 1"/>
          <p:cNvSpPr>
            <a:spLocks noGrp="1"/>
          </p:cNvSpPr>
          <p:nvPr>
            <p:ph type="title"/>
          </p:nvPr>
        </p:nvSpPr>
        <p:spPr/>
        <p:txBody>
          <a:bodyPr/>
          <a:lstStyle>
            <a:lvl1pPr>
              <a:defRPr/>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1005872" y="1835254"/>
            <a:ext cx="4876344" cy="544884"/>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Content Placeholder 3"/>
          <p:cNvSpPr>
            <a:spLocks noGrp="1"/>
          </p:cNvSpPr>
          <p:nvPr>
            <p:ph sz="half" idx="2"/>
          </p:nvPr>
        </p:nvSpPr>
        <p:spPr>
          <a:xfrm>
            <a:off x="1005872" y="2380137"/>
            <a:ext cx="4876344" cy="3411063"/>
          </a:xfrm>
        </p:spPr>
        <p:txBody>
          <a:bodyPr anchor="t">
            <a:normAutofit/>
          </a:bodyPr>
          <a:lstStyle>
            <a:lvl1pPr>
              <a:defRPr sz="1800"/>
            </a:lvl1pPr>
            <a:lvl2pPr>
              <a:defRPr sz="1600"/>
            </a:lvl2pPr>
            <a:lvl3pPr>
              <a:defRPr sz="1400"/>
            </a:lvl3pPr>
            <a:lvl4pPr>
              <a:defRPr sz="1200"/>
            </a:lvl4pPr>
            <a:lvl5pPr>
              <a:defRPr sz="1200"/>
            </a:lvl5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Text Placeholder 4"/>
          <p:cNvSpPr>
            <a:spLocks noGrp="1"/>
          </p:cNvSpPr>
          <p:nvPr>
            <p:ph type="body" sz="quarter" idx="3"/>
          </p:nvPr>
        </p:nvSpPr>
        <p:spPr>
          <a:xfrm>
            <a:off x="6294967" y="1835254"/>
            <a:ext cx="4895330" cy="544883"/>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Content Placeholder 5"/>
          <p:cNvSpPr>
            <a:spLocks noGrp="1"/>
          </p:cNvSpPr>
          <p:nvPr>
            <p:ph sz="quarter" idx="4"/>
          </p:nvPr>
        </p:nvSpPr>
        <p:spPr>
          <a:xfrm>
            <a:off x="6294967" y="2380137"/>
            <a:ext cx="4895330" cy="3411063"/>
          </a:xfrm>
        </p:spPr>
        <p:txBody>
          <a:bodyPr anchor="t">
            <a:normAutofit/>
          </a:bodyPr>
          <a:lstStyle>
            <a:lvl1pPr>
              <a:defRPr sz="1800"/>
            </a:lvl1pPr>
            <a:lvl2pPr>
              <a:defRPr sz="1600"/>
            </a:lvl2pPr>
            <a:lvl3pPr>
              <a:defRPr sz="1400"/>
            </a:lvl3pPr>
            <a:lvl4pPr>
              <a:defRPr sz="1200"/>
            </a:lvl4pPr>
            <a:lvl5pPr>
              <a:defRPr sz="1200"/>
            </a:lvl5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7" name="Date Placeholder 6"/>
          <p:cNvSpPr>
            <a:spLocks noGrp="1"/>
          </p:cNvSpPr>
          <p:nvPr>
            <p:ph type="dt" sz="half" idx="10"/>
          </p:nvPr>
        </p:nvSpPr>
        <p:spPr/>
        <p:txBody>
          <a:bodyPr/>
          <a:lstStyle/>
          <a:p>
            <a:fld id="{57FD10B8-358E-4E13-95EB-7220675FEBF3}" type="datetimeFigureOut">
              <a:rPr lang="it-IT" smtClean="0"/>
              <a:t>03/11/2017</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90E61DB5-EFB2-4252-8871-F2395D807FD8}" type="slidenum">
              <a:rPr lang="it-IT" smtClean="0"/>
              <a:t>‹N›</a:t>
            </a:fld>
            <a:endParaRPr lang="it-IT"/>
          </a:p>
        </p:txBody>
      </p:sp>
    </p:spTree>
    <p:extLst>
      <p:ext uri="{BB962C8B-B14F-4D97-AF65-F5344CB8AC3E}">
        <p14:creationId xmlns:p14="http://schemas.microsoft.com/office/powerpoint/2010/main" val="2730693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Date Placeholder 2"/>
          <p:cNvSpPr>
            <a:spLocks noGrp="1"/>
          </p:cNvSpPr>
          <p:nvPr>
            <p:ph type="dt" sz="half" idx="10"/>
          </p:nvPr>
        </p:nvSpPr>
        <p:spPr/>
        <p:txBody>
          <a:bodyPr/>
          <a:lstStyle/>
          <a:p>
            <a:fld id="{57FD10B8-358E-4E13-95EB-7220675FEBF3}" type="datetimeFigureOut">
              <a:rPr lang="it-IT" smtClean="0"/>
              <a:t>03/11/2017</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90E61DB5-EFB2-4252-8871-F2395D807FD8}" type="slidenum">
              <a:rPr lang="it-IT" smtClean="0"/>
              <a:t>‹N›</a:t>
            </a:fld>
            <a:endParaRPr lang="it-IT"/>
          </a:p>
        </p:txBody>
      </p:sp>
    </p:spTree>
    <p:extLst>
      <p:ext uri="{BB962C8B-B14F-4D97-AF65-F5344CB8AC3E}">
        <p14:creationId xmlns:p14="http://schemas.microsoft.com/office/powerpoint/2010/main" val="27737799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FD10B8-358E-4E13-95EB-7220675FEBF3}" type="datetimeFigureOut">
              <a:rPr lang="it-IT" smtClean="0"/>
              <a:t>03/11/2017</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90E61DB5-EFB2-4252-8871-F2395D807FD8}" type="slidenum">
              <a:rPr lang="it-IT" smtClean="0"/>
              <a:t>‹N›</a:t>
            </a:fld>
            <a:endParaRPr lang="it-IT"/>
          </a:p>
        </p:txBody>
      </p:sp>
    </p:spTree>
    <p:extLst>
      <p:ext uri="{BB962C8B-B14F-4D97-AF65-F5344CB8AC3E}">
        <p14:creationId xmlns:p14="http://schemas.microsoft.com/office/powerpoint/2010/main" val="12186456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3706889" cy="1821918"/>
          </a:xfrm>
        </p:spPr>
        <p:txBody>
          <a:bodyPr anchor="b">
            <a:normAutofit/>
          </a:bodyPr>
          <a:lstStyle>
            <a:lvl1pPr algn="ctr">
              <a:defRPr sz="2400" b="0"/>
            </a:lvl1pPr>
          </a:lstStyle>
          <a:p>
            <a:r>
              <a:rPr lang="it-IT" smtClean="0"/>
              <a:t>Fare clic per modificare lo stile del titolo</a:t>
            </a:r>
            <a:endParaRPr lang="en-US" dirty="0"/>
          </a:p>
        </p:txBody>
      </p:sp>
      <p:sp>
        <p:nvSpPr>
          <p:cNvPr id="3" name="Content Placeholder 2"/>
          <p:cNvSpPr>
            <a:spLocks noGrp="1"/>
          </p:cNvSpPr>
          <p:nvPr>
            <p:ph idx="1"/>
          </p:nvPr>
        </p:nvSpPr>
        <p:spPr>
          <a:xfrm>
            <a:off x="4855633" y="609600"/>
            <a:ext cx="6411924" cy="5181600"/>
          </a:xfrm>
        </p:spPr>
        <p:txBody>
          <a:bodyPr>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Text Placeholder 3"/>
          <p:cNvSpPr>
            <a:spLocks noGrp="1"/>
          </p:cNvSpPr>
          <p:nvPr>
            <p:ph type="body" sz="half" idx="2"/>
          </p:nvPr>
        </p:nvSpPr>
        <p:spPr>
          <a:xfrm>
            <a:off x="913795" y="2431518"/>
            <a:ext cx="3706889" cy="3359681"/>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57FD10B8-358E-4E13-95EB-7220675FEBF3}" type="datetimeFigureOut">
              <a:rPr lang="it-IT" smtClean="0"/>
              <a:t>03/11/2017</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90E61DB5-EFB2-4252-8871-F2395D807FD8}" type="slidenum">
              <a:rPr lang="it-IT" smtClean="0"/>
              <a:t>‹N›</a:t>
            </a:fld>
            <a:endParaRPr lang="it-IT"/>
          </a:p>
        </p:txBody>
      </p:sp>
    </p:spTree>
    <p:extLst>
      <p:ext uri="{BB962C8B-B14F-4D97-AF65-F5344CB8AC3E}">
        <p14:creationId xmlns:p14="http://schemas.microsoft.com/office/powerpoint/2010/main" val="14100191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pic>
        <p:nvPicPr>
          <p:cNvPr id="22" name="Picture 21" descr="Slate-V2-HD-vertPhotoInset.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293665" y="609600"/>
            <a:ext cx="3584166" cy="5204832"/>
          </a:xfrm>
          <a:prstGeom prst="rect">
            <a:avLst/>
          </a:prstGeom>
        </p:spPr>
      </p:pic>
      <p:sp>
        <p:nvSpPr>
          <p:cNvPr id="2" name="Title 1"/>
          <p:cNvSpPr>
            <a:spLocks noGrp="1"/>
          </p:cNvSpPr>
          <p:nvPr>
            <p:ph type="title"/>
          </p:nvPr>
        </p:nvSpPr>
        <p:spPr>
          <a:xfrm>
            <a:off x="913795" y="609923"/>
            <a:ext cx="5934949" cy="1829338"/>
          </a:xfrm>
        </p:spPr>
        <p:txBody>
          <a:bodyPr anchor="b">
            <a:noAutofit/>
          </a:bodyPr>
          <a:lstStyle>
            <a:lvl1pPr algn="ctr">
              <a:defRPr sz="3200" b="0"/>
            </a:lvl1pPr>
          </a:lstStyle>
          <a:p>
            <a:r>
              <a:rPr lang="it-IT" smtClean="0"/>
              <a:t>Fare clic per modificare lo stile del titolo</a:t>
            </a:r>
            <a:endParaRPr lang="en-US" dirty="0"/>
          </a:p>
        </p:txBody>
      </p:sp>
      <p:sp>
        <p:nvSpPr>
          <p:cNvPr id="3" name="Picture Placeholder 2"/>
          <p:cNvSpPr>
            <a:spLocks noGrp="1" noChangeAspect="1"/>
          </p:cNvSpPr>
          <p:nvPr>
            <p:ph type="pic" idx="1"/>
          </p:nvPr>
        </p:nvSpPr>
        <p:spPr>
          <a:xfrm>
            <a:off x="7442551" y="763702"/>
            <a:ext cx="3275751" cy="4912822"/>
          </a:xfr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smtClean="0"/>
              <a:t>Fare clic sull'icona per inserire un'immagine</a:t>
            </a:r>
            <a:endParaRPr lang="en-US" dirty="0"/>
          </a:p>
        </p:txBody>
      </p:sp>
      <p:sp>
        <p:nvSpPr>
          <p:cNvPr id="4" name="Text Placeholder 3"/>
          <p:cNvSpPr>
            <a:spLocks noGrp="1"/>
          </p:cNvSpPr>
          <p:nvPr>
            <p:ph type="body" sz="half" idx="2"/>
          </p:nvPr>
        </p:nvSpPr>
        <p:spPr>
          <a:xfrm>
            <a:off x="913795" y="2439261"/>
            <a:ext cx="5934949" cy="337613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57FD10B8-358E-4E13-95EB-7220675FEBF3}" type="datetimeFigureOut">
              <a:rPr lang="it-IT" smtClean="0"/>
              <a:t>03/11/2017</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90E61DB5-EFB2-4252-8871-F2395D807FD8}" type="slidenum">
              <a:rPr lang="it-IT" smtClean="0"/>
              <a:t>‹N›</a:t>
            </a:fld>
            <a:endParaRPr lang="it-IT"/>
          </a:p>
        </p:txBody>
      </p:sp>
    </p:spTree>
    <p:extLst>
      <p:ext uri="{BB962C8B-B14F-4D97-AF65-F5344CB8AC3E}">
        <p14:creationId xmlns:p14="http://schemas.microsoft.com/office/powerpoint/2010/main" val="35268587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2" cy="970450"/>
          </a:xfrm>
          <a:prstGeom prst="rect">
            <a:avLst/>
          </a:prstGeom>
          <a:effectLst>
            <a:outerShdw blurRad="25400" dir="17880000">
              <a:srgbClr val="000000">
                <a:alpha val="46000"/>
              </a:srgbClr>
            </a:outerShdw>
          </a:effectLst>
        </p:spPr>
        <p:txBody>
          <a:bodyPr vert="horz" lIns="91440" tIns="45720" rIns="91440" bIns="45720" rtlCol="0" anchor="ctr">
            <a:normAutofit/>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913795" y="1732449"/>
            <a:ext cx="10353762" cy="4058751"/>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57FD10B8-358E-4E13-95EB-7220675FEBF3}" type="datetimeFigureOut">
              <a:rPr lang="it-IT" smtClean="0"/>
              <a:t>03/11/2017</a:t>
            </a:fld>
            <a:endParaRPr lang="it-IT"/>
          </a:p>
        </p:txBody>
      </p:sp>
      <p:sp>
        <p:nvSpPr>
          <p:cNvPr id="5" name="Footer Placeholder 4"/>
          <p:cNvSpPr>
            <a:spLocks noGrp="1"/>
          </p:cNvSpPr>
          <p:nvPr>
            <p:ph type="ftr" sz="quarter" idx="3"/>
          </p:nvPr>
        </p:nvSpPr>
        <p:spPr>
          <a:xfrm>
            <a:off x="913795" y="5883275"/>
            <a:ext cx="6672865" cy="365125"/>
          </a:xfrm>
          <a:prstGeom prst="rect">
            <a:avLst/>
          </a:prstGeom>
        </p:spPr>
        <p:txBody>
          <a:bodyPr vert="horz" lIns="91440" tIns="45720" rIns="91440" bIns="45720" rtlCol="0" anchor="ctr"/>
          <a:lstStyle>
            <a:lvl1pPr algn="l">
              <a:defRPr sz="1000">
                <a:solidFill>
                  <a:schemeClr val="tx1">
                    <a:lumMod val="95000"/>
                  </a:schemeClr>
                </a:solidFill>
                <a:effectLst>
                  <a:outerShdw blurRad="50800" dist="38100" dir="2700000" algn="tl" rotWithShape="0">
                    <a:schemeClr val="bg1">
                      <a:alpha val="43000"/>
                    </a:schemeClr>
                  </a:outerShdw>
                </a:effectLst>
              </a:defRPr>
            </a:lvl1pPr>
          </a:lstStyle>
          <a:p>
            <a:endParaRPr lang="it-IT"/>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90E61DB5-EFB2-4252-8871-F2395D807FD8}" type="slidenum">
              <a:rPr lang="it-IT" smtClean="0"/>
              <a:t>‹N›</a:t>
            </a:fld>
            <a:endParaRPr lang="it-IT"/>
          </a:p>
        </p:txBody>
      </p:sp>
    </p:spTree>
    <p:extLst>
      <p:ext uri="{BB962C8B-B14F-4D97-AF65-F5344CB8AC3E}">
        <p14:creationId xmlns:p14="http://schemas.microsoft.com/office/powerpoint/2010/main" val="4046885098"/>
      </p:ext>
    </p:extLst>
  </p:cSld>
  <p:clrMap bg1="dk1" tx1="lt1" bg2="dk2" tx2="lt2" accent1="accent1" accent2="accent2" accent3="accent3" accent4="accent4" accent5="accent5" accent6="accent6" hlink="hlink" folHlink="folHlink"/>
  <p:sldLayoutIdLst>
    <p:sldLayoutId id="2147483949" r:id="rId1"/>
    <p:sldLayoutId id="2147483950" r:id="rId2"/>
    <p:sldLayoutId id="2147483951" r:id="rId3"/>
    <p:sldLayoutId id="2147483952" r:id="rId4"/>
    <p:sldLayoutId id="2147483953" r:id="rId5"/>
    <p:sldLayoutId id="2147483954" r:id="rId6"/>
    <p:sldLayoutId id="2147483955" r:id="rId7"/>
    <p:sldLayoutId id="2147483956" r:id="rId8"/>
    <p:sldLayoutId id="2147483957" r:id="rId9"/>
    <p:sldLayoutId id="2147483958" r:id="rId10"/>
    <p:sldLayoutId id="2147483959" r:id="rId11"/>
    <p:sldLayoutId id="2147483960" r:id="rId12"/>
    <p:sldLayoutId id="2147483961" r:id="rId13"/>
    <p:sldLayoutId id="2147483962" r:id="rId14"/>
    <p:sldLayoutId id="2147483963" r:id="rId15"/>
    <p:sldLayoutId id="2147483964" r:id="rId16"/>
    <p:sldLayoutId id="2147483965" r:id="rId17"/>
  </p:sldLayoutIdLst>
  <p:txStyles>
    <p:titleStyle>
      <a:lvl1pPr algn="ctr" defTabSz="457200" rtl="0" eaLnBrk="1" latinLnBrk="0" hangingPunct="1">
        <a:spcBef>
          <a:spcPct val="0"/>
        </a:spcBef>
        <a:buNone/>
        <a:defRPr sz="4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47.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5.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59.jpe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5.jpe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67.jpe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8.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69.jpe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70.jpe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1.jpe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72.jpe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image" Target="../media/image73.jpe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image" Target="../media/image75.jpe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76.jpe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image" Target="../media/image77.jpe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image" Target="../media/image7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image" Target="../media/image79.jpe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80.jpe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image" Target="../media/image81.jpeg"/><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82.jpeg"/><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image" Target="../media/image83.jpeg"/><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image" Target="../media/image84.jpeg"/><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image" Target="../media/image85.jpe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86.jpe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image" Target="../media/image87.jpeg"/><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2" Type="http://schemas.openxmlformats.org/officeDocument/2006/relationships/image" Target="../media/image88.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89.jpeg"/><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2" Type="http://schemas.openxmlformats.org/officeDocument/2006/relationships/image" Target="../media/image90.jpeg"/><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91.jpeg"/><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image" Target="../media/image92.jpeg"/><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2" Type="http://schemas.openxmlformats.org/officeDocument/2006/relationships/image" Target="../media/image93.jpeg"/><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2" Type="http://schemas.openxmlformats.org/officeDocument/2006/relationships/image" Target="../media/image94.jpeg"/><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2" Type="http://schemas.openxmlformats.org/officeDocument/2006/relationships/image" Target="../media/image95.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94775" y="233330"/>
            <a:ext cx="11376515" cy="6399290"/>
          </a:xfrm>
          <a:prstGeom prst="rect">
            <a:avLst/>
          </a:prstGeom>
          <a:ln>
            <a:solidFill>
              <a:schemeClr val="accent2">
                <a:lumMod val="75000"/>
              </a:schemeClr>
            </a:solidFill>
          </a:ln>
        </p:spPr>
      </p:pic>
    </p:spTree>
    <p:extLst>
      <p:ext uri="{BB962C8B-B14F-4D97-AF65-F5344CB8AC3E}">
        <p14:creationId xmlns:p14="http://schemas.microsoft.com/office/powerpoint/2010/main" val="19172243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38446" y="80738"/>
            <a:ext cx="9959588" cy="6777262"/>
          </a:xfrm>
          <a:prstGeom prst="rect">
            <a:avLst/>
          </a:prstGeom>
          <a:ln>
            <a:solidFill>
              <a:schemeClr val="accent2">
                <a:lumMod val="75000"/>
              </a:schemeClr>
            </a:solidFill>
          </a:ln>
        </p:spPr>
      </p:pic>
    </p:spTree>
    <p:extLst>
      <p:ext uri="{BB962C8B-B14F-4D97-AF65-F5344CB8AC3E}">
        <p14:creationId xmlns:p14="http://schemas.microsoft.com/office/powerpoint/2010/main" val="42066955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26423" y="124446"/>
            <a:ext cx="10006147" cy="6724845"/>
          </a:xfrm>
          <a:prstGeom prst="rect">
            <a:avLst/>
          </a:prstGeom>
          <a:ln>
            <a:solidFill>
              <a:schemeClr val="accent2">
                <a:lumMod val="75000"/>
              </a:schemeClr>
            </a:solidFill>
          </a:ln>
        </p:spPr>
      </p:pic>
    </p:spTree>
    <p:extLst>
      <p:ext uri="{BB962C8B-B14F-4D97-AF65-F5344CB8AC3E}">
        <p14:creationId xmlns:p14="http://schemas.microsoft.com/office/powerpoint/2010/main" val="19973307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51953" y="44859"/>
            <a:ext cx="9889029" cy="6686866"/>
          </a:xfrm>
          <a:prstGeom prst="rect">
            <a:avLst/>
          </a:prstGeom>
          <a:ln>
            <a:solidFill>
              <a:schemeClr val="accent2">
                <a:lumMod val="75000"/>
              </a:schemeClr>
            </a:solidFill>
          </a:ln>
        </p:spPr>
      </p:pic>
      <p:pic>
        <p:nvPicPr>
          <p:cNvPr id="3" name="Immagin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54603" y="2490492"/>
            <a:ext cx="1321561" cy="1795599"/>
          </a:xfrm>
          <a:prstGeom prst="rect">
            <a:avLst/>
          </a:prstGeom>
          <a:ln>
            <a:solidFill>
              <a:schemeClr val="accent4">
                <a:lumMod val="75000"/>
              </a:schemeClr>
            </a:solidFill>
          </a:ln>
        </p:spPr>
      </p:pic>
    </p:spTree>
    <p:extLst>
      <p:ext uri="{BB962C8B-B14F-4D97-AF65-F5344CB8AC3E}">
        <p14:creationId xmlns:p14="http://schemas.microsoft.com/office/powerpoint/2010/main" val="17071277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5531" y="760933"/>
            <a:ext cx="7248378" cy="5436284"/>
          </a:xfrm>
          <a:prstGeom prst="rect">
            <a:avLst/>
          </a:prstGeom>
          <a:ln>
            <a:solidFill>
              <a:schemeClr val="accent2">
                <a:lumMod val="75000"/>
              </a:schemeClr>
            </a:solidFill>
          </a:ln>
        </p:spPr>
      </p:pic>
      <p:pic>
        <p:nvPicPr>
          <p:cNvPr id="3" name="Immagine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5400000">
            <a:off x="6606539" y="1111432"/>
            <a:ext cx="6313716" cy="4735287"/>
          </a:xfrm>
          <a:prstGeom prst="rect">
            <a:avLst/>
          </a:prstGeom>
          <a:ln>
            <a:solidFill>
              <a:schemeClr val="accent2">
                <a:lumMod val="75000"/>
              </a:schemeClr>
            </a:solidFill>
          </a:ln>
        </p:spPr>
      </p:pic>
    </p:spTree>
    <p:extLst>
      <p:ext uri="{BB962C8B-B14F-4D97-AF65-F5344CB8AC3E}">
        <p14:creationId xmlns:p14="http://schemas.microsoft.com/office/powerpoint/2010/main" val="615865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82980" y="269967"/>
            <a:ext cx="11951544" cy="6470468"/>
          </a:xfrm>
          <a:prstGeom prst="rect">
            <a:avLst/>
          </a:prstGeom>
          <a:ln>
            <a:solidFill>
              <a:schemeClr val="accent2">
                <a:lumMod val="75000"/>
              </a:schemeClr>
            </a:solidFill>
          </a:ln>
        </p:spPr>
      </p:pic>
      <p:sp useBgFill="1">
        <p:nvSpPr>
          <p:cNvPr id="3" name="Rettangolo 2"/>
          <p:cNvSpPr/>
          <p:nvPr/>
        </p:nvSpPr>
        <p:spPr>
          <a:xfrm>
            <a:off x="10337991" y="1565278"/>
            <a:ext cx="1854009" cy="3239348"/>
          </a:xfrm>
          <a:prstGeom prst="rect">
            <a:avLst/>
          </a:prstGeom>
          <a:ln>
            <a:solidFill>
              <a:schemeClr val="accent2">
                <a:lumMod val="75000"/>
              </a:schemeClr>
            </a:solidFill>
          </a:ln>
        </p:spPr>
        <p:txBody>
          <a:bodyPr wrap="square">
            <a:spAutoFit/>
          </a:bodyPr>
          <a:lstStyle/>
          <a:p>
            <a:pPr algn="ctr">
              <a:spcAft>
                <a:spcPts val="0"/>
              </a:spcAft>
            </a:pPr>
            <a:endParaRPr lang="it-IT" sz="1050" b="1" dirty="0" smtClean="0">
              <a:solidFill>
                <a:schemeClr val="accent1">
                  <a:lumMod val="60000"/>
                  <a:lumOff val="40000"/>
                </a:schemeClr>
              </a:solidFill>
              <a:latin typeface="AR ESSENCE" panose="02000000000000000000" pitchFamily="2" charset="0"/>
              <a:ea typeface="Times New Roman" panose="02020603050405020304" pitchFamily="18" charset="0"/>
            </a:endParaRPr>
          </a:p>
          <a:p>
            <a:pPr algn="ctr"/>
            <a:endParaRPr lang="it-IT" sz="1200" b="1" dirty="0" smtClean="0">
              <a:solidFill>
                <a:srgbClr val="92D050"/>
              </a:solidFill>
              <a:latin typeface="Garamond" panose="02020404030301010803" pitchFamily="18" charset="0"/>
            </a:endParaRPr>
          </a:p>
          <a:p>
            <a:pPr algn="ctr"/>
            <a:endParaRPr lang="it-IT" sz="1200" b="1" dirty="0">
              <a:solidFill>
                <a:srgbClr val="92D050"/>
              </a:solidFill>
              <a:latin typeface="Garamond" panose="02020404030301010803" pitchFamily="18" charset="0"/>
            </a:endParaRPr>
          </a:p>
          <a:p>
            <a:pPr algn="ctr"/>
            <a:endParaRPr lang="it-IT" sz="1200" b="1" dirty="0" smtClean="0">
              <a:solidFill>
                <a:srgbClr val="92D050"/>
              </a:solidFill>
              <a:latin typeface="Garamond" panose="02020404030301010803" pitchFamily="18" charset="0"/>
            </a:endParaRPr>
          </a:p>
          <a:p>
            <a:pPr algn="ctr"/>
            <a:endParaRPr lang="it-IT" sz="1200" b="1" dirty="0">
              <a:solidFill>
                <a:srgbClr val="92D050"/>
              </a:solidFill>
              <a:latin typeface="Garamond" panose="02020404030301010803" pitchFamily="18" charset="0"/>
            </a:endParaRPr>
          </a:p>
          <a:p>
            <a:pPr algn="ctr"/>
            <a:r>
              <a:rPr lang="it-IT" sz="1200" b="1" dirty="0" smtClean="0">
                <a:solidFill>
                  <a:srgbClr val="92D050"/>
                </a:solidFill>
                <a:latin typeface="Garamond" panose="02020404030301010803" pitchFamily="18" charset="0"/>
              </a:rPr>
              <a:t>XXX </a:t>
            </a:r>
            <a:r>
              <a:rPr lang="it-IT" sz="1200" b="1" dirty="0">
                <a:solidFill>
                  <a:srgbClr val="92D050"/>
                </a:solidFill>
                <a:latin typeface="Garamond" panose="02020404030301010803" pitchFamily="18" charset="0"/>
              </a:rPr>
              <a:t>corso nazionale di </a:t>
            </a:r>
            <a:r>
              <a:rPr lang="it-IT" sz="1200" b="1" dirty="0" smtClean="0">
                <a:solidFill>
                  <a:srgbClr val="92D050"/>
                </a:solidFill>
                <a:latin typeface="Garamond" panose="02020404030301010803" pitchFamily="18" charset="0"/>
              </a:rPr>
              <a:t>formazione per </a:t>
            </a:r>
            <a:r>
              <a:rPr lang="it-IT" sz="1200" b="1" dirty="0">
                <a:solidFill>
                  <a:srgbClr val="92D050"/>
                </a:solidFill>
                <a:latin typeface="Garamond" panose="02020404030301010803" pitchFamily="18" charset="0"/>
              </a:rPr>
              <a:t>insegnanti</a:t>
            </a:r>
            <a:endParaRPr lang="it-IT" sz="1200" dirty="0">
              <a:solidFill>
                <a:srgbClr val="92D050"/>
              </a:solidFill>
              <a:latin typeface="Garamond" panose="02020404030301010803" pitchFamily="18" charset="0"/>
            </a:endParaRPr>
          </a:p>
          <a:p>
            <a:pPr algn="ctr"/>
            <a:endParaRPr lang="it-IT" sz="1400" b="1" i="1" dirty="0" smtClean="0">
              <a:solidFill>
                <a:srgbClr val="92D050"/>
              </a:solidFill>
              <a:latin typeface="Garamond" panose="02020404030301010803" pitchFamily="18" charset="0"/>
            </a:endParaRPr>
          </a:p>
          <a:p>
            <a:pPr algn="ctr"/>
            <a:r>
              <a:rPr lang="it-IT" sz="1600" b="1" dirty="0">
                <a:solidFill>
                  <a:srgbClr val="FFFF00"/>
                </a:solidFill>
                <a:latin typeface="Garamond" panose="02020404030301010803" pitchFamily="18" charset="0"/>
              </a:rPr>
              <a:t>“</a:t>
            </a:r>
            <a:r>
              <a:rPr lang="it-IT" sz="1600" b="1" dirty="0">
                <a:solidFill>
                  <a:srgbClr val="FFC000"/>
                </a:solidFill>
                <a:latin typeface="Garamond" panose="02020404030301010803" pitchFamily="18" charset="0"/>
              </a:rPr>
              <a:t>Cividale e le Valli del Natisone</a:t>
            </a:r>
            <a:r>
              <a:rPr lang="it-IT" sz="1600" b="1" dirty="0">
                <a:solidFill>
                  <a:srgbClr val="FFFF00"/>
                </a:solidFill>
                <a:latin typeface="Garamond" panose="02020404030301010803" pitchFamily="18" charset="0"/>
              </a:rPr>
              <a:t>”</a:t>
            </a:r>
            <a:endParaRPr lang="it-IT" sz="1600" dirty="0">
              <a:solidFill>
                <a:srgbClr val="FFFF00"/>
              </a:solidFill>
              <a:latin typeface="Garamond" panose="02020404030301010803" pitchFamily="18" charset="0"/>
            </a:endParaRPr>
          </a:p>
          <a:p>
            <a:pPr algn="ctr"/>
            <a:endParaRPr lang="it-IT" sz="1200" b="1" dirty="0" smtClean="0">
              <a:solidFill>
                <a:srgbClr val="92D050"/>
              </a:solidFill>
              <a:latin typeface="Garamond" panose="02020404030301010803" pitchFamily="18" charset="0"/>
            </a:endParaRPr>
          </a:p>
          <a:p>
            <a:pPr algn="ctr"/>
            <a:r>
              <a:rPr lang="it-IT" sz="1200" b="1" dirty="0" smtClean="0">
                <a:solidFill>
                  <a:srgbClr val="92D050"/>
                </a:solidFill>
                <a:latin typeface="Garamond" panose="02020404030301010803" pitchFamily="18" charset="0"/>
              </a:rPr>
              <a:t>Venerdì 6 </a:t>
            </a:r>
            <a:r>
              <a:rPr lang="it-IT" sz="1200" b="1" dirty="0" smtClean="0">
                <a:solidFill>
                  <a:srgbClr val="92D050"/>
                </a:solidFill>
                <a:latin typeface="Garamond" panose="02020404030301010803" pitchFamily="18" charset="0"/>
                <a:ea typeface="Calibri" panose="020F0502020204030204" pitchFamily="34" charset="0"/>
              </a:rPr>
              <a:t>ottobre 2017</a:t>
            </a:r>
          </a:p>
          <a:p>
            <a:pPr algn="ctr"/>
            <a:endParaRPr lang="it-IT" sz="1200" dirty="0" smtClean="0"/>
          </a:p>
          <a:p>
            <a:pPr algn="ctr"/>
            <a:r>
              <a:rPr lang="it-IT" sz="1400" b="1" i="1" dirty="0" smtClean="0">
                <a:solidFill>
                  <a:srgbClr val="C00000"/>
                </a:solidFill>
              </a:rPr>
              <a:t>San Volfango</a:t>
            </a:r>
          </a:p>
          <a:p>
            <a:pPr algn="ctr"/>
            <a:endParaRPr lang="it-IT" sz="1400" b="1" dirty="0" smtClean="0">
              <a:solidFill>
                <a:srgbClr val="C00000"/>
              </a:solidFill>
            </a:endParaRPr>
          </a:p>
        </p:txBody>
      </p:sp>
      <p:pic>
        <p:nvPicPr>
          <p:cNvPr id="4" name="Immagine 3"/>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744593" y="1785258"/>
            <a:ext cx="762126" cy="68843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46996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15379" y="65997"/>
            <a:ext cx="11301559" cy="6717979"/>
          </a:xfrm>
          <a:prstGeom prst="rect">
            <a:avLst/>
          </a:prstGeom>
          <a:ln>
            <a:solidFill>
              <a:schemeClr val="accent2">
                <a:lumMod val="75000"/>
              </a:schemeClr>
            </a:solidFill>
          </a:ln>
        </p:spPr>
      </p:pic>
    </p:spTree>
    <p:extLst>
      <p:ext uri="{BB962C8B-B14F-4D97-AF65-F5344CB8AC3E}">
        <p14:creationId xmlns:p14="http://schemas.microsoft.com/office/powerpoint/2010/main" val="6693787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81691" y="65333"/>
            <a:ext cx="9977006" cy="6727352"/>
          </a:xfrm>
          <a:prstGeom prst="rect">
            <a:avLst/>
          </a:prstGeom>
          <a:ln>
            <a:solidFill>
              <a:schemeClr val="accent2">
                <a:lumMod val="75000"/>
              </a:schemeClr>
            </a:solidFill>
          </a:ln>
        </p:spPr>
      </p:pic>
      <p:sp>
        <p:nvSpPr>
          <p:cNvPr id="4" name="Rettangolo 3"/>
          <p:cNvSpPr/>
          <p:nvPr/>
        </p:nvSpPr>
        <p:spPr>
          <a:xfrm flipH="1">
            <a:off x="9962605" y="1178397"/>
            <a:ext cx="2124892" cy="5262979"/>
          </a:xfrm>
          <a:prstGeom prst="rect">
            <a:avLst/>
          </a:prstGeom>
        </p:spPr>
        <p:txBody>
          <a:bodyPr wrap="square">
            <a:spAutoFit/>
          </a:bodyPr>
          <a:lstStyle/>
          <a:p>
            <a:pPr marL="457200" algn="just"/>
            <a:r>
              <a:rPr lang="it-IT" sz="1200" b="1" dirty="0">
                <a:solidFill>
                  <a:srgbClr val="FFC000"/>
                </a:solidFill>
                <a:latin typeface="Arial" panose="020B0604020202020204" pitchFamily="34" charset="0"/>
                <a:cs typeface="Arial" panose="020B0604020202020204" pitchFamily="34" charset="0"/>
              </a:rPr>
              <a:t>San Volfango</a:t>
            </a:r>
          </a:p>
          <a:p>
            <a:pPr marL="457200"/>
            <a:endParaRPr lang="it-IT" sz="1200" i="1" dirty="0" smtClean="0">
              <a:solidFill>
                <a:srgbClr val="FFC000"/>
              </a:solidFill>
              <a:latin typeface="Arial" panose="020B0604020202020204" pitchFamily="34" charset="0"/>
              <a:cs typeface="Arial" panose="020B0604020202020204" pitchFamily="34" charset="0"/>
            </a:endParaRPr>
          </a:p>
          <a:p>
            <a:pPr marL="457200"/>
            <a:r>
              <a:rPr lang="it-IT" sz="1200" i="1" dirty="0" smtClean="0">
                <a:solidFill>
                  <a:srgbClr val="FFC000"/>
                </a:solidFill>
                <a:latin typeface="Arial" panose="020B0604020202020204" pitchFamily="34" charset="0"/>
                <a:cs typeface="Arial" panose="020B0604020202020204" pitchFamily="34" charset="0"/>
              </a:rPr>
              <a:t>In </a:t>
            </a:r>
            <a:r>
              <a:rPr lang="it-IT" sz="1200" i="1" dirty="0">
                <a:solidFill>
                  <a:srgbClr val="FFC000"/>
                </a:solidFill>
                <a:latin typeface="Arial" panose="020B0604020202020204" pitchFamily="34" charset="0"/>
                <a:cs typeface="Arial" panose="020B0604020202020204" pitchFamily="34" charset="0"/>
              </a:rPr>
              <a:t>questa piccola frazione del Comune di Drenchia, è possibile visitare i resti del Cimitero di Guerra che raccoglieva le spoglie di più di cinquecento caduti italiani. Dismesso nel primo dopoguerra, le salme sono state trasferite nel Tempio Ossario di Udine. Conserva il recinto e la scalinata che porta all’imponente piramide centrale. Qui riposò fino al 1923 anche l’alpino friulano Riccardo Giusto del Battaglione Alpini Cividale, il primo caduto italiano della Grande Guerra.</a:t>
            </a:r>
            <a:endParaRPr lang="it-IT" sz="1200" i="1" dirty="0">
              <a:solidFill>
                <a:srgbClr val="FFC000"/>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612265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97237" y="189871"/>
            <a:ext cx="11983322" cy="6402518"/>
          </a:xfrm>
          <a:prstGeom prst="rect">
            <a:avLst/>
          </a:prstGeom>
          <a:ln>
            <a:solidFill>
              <a:schemeClr val="accent2">
                <a:lumMod val="75000"/>
              </a:schemeClr>
            </a:solidFill>
          </a:ln>
        </p:spPr>
      </p:pic>
    </p:spTree>
    <p:extLst>
      <p:ext uri="{BB962C8B-B14F-4D97-AF65-F5344CB8AC3E}">
        <p14:creationId xmlns:p14="http://schemas.microsoft.com/office/powerpoint/2010/main" val="37515227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05097" y="150000"/>
            <a:ext cx="10389684" cy="6585718"/>
          </a:xfrm>
          <a:prstGeom prst="rect">
            <a:avLst/>
          </a:prstGeom>
          <a:ln>
            <a:solidFill>
              <a:schemeClr val="accent2">
                <a:lumMod val="75000"/>
              </a:schemeClr>
            </a:solidFill>
          </a:ln>
        </p:spPr>
      </p:pic>
    </p:spTree>
    <p:extLst>
      <p:ext uri="{BB962C8B-B14F-4D97-AF65-F5344CB8AC3E}">
        <p14:creationId xmlns:p14="http://schemas.microsoft.com/office/powerpoint/2010/main" val="40123666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56506" y="110980"/>
            <a:ext cx="10211197" cy="6655580"/>
          </a:xfrm>
          <a:prstGeom prst="rect">
            <a:avLst/>
          </a:prstGeom>
          <a:ln>
            <a:solidFill>
              <a:schemeClr val="accent2">
                <a:lumMod val="75000"/>
              </a:schemeClr>
            </a:solidFill>
          </a:ln>
        </p:spPr>
      </p:pic>
    </p:spTree>
    <p:extLst>
      <p:ext uri="{BB962C8B-B14F-4D97-AF65-F5344CB8AC3E}">
        <p14:creationId xmlns:p14="http://schemas.microsoft.com/office/powerpoint/2010/main" val="25520138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rot="5400000">
            <a:off x="2394604" y="720677"/>
            <a:ext cx="6706399" cy="5486105"/>
          </a:xfrm>
          <a:prstGeom prst="rect">
            <a:avLst/>
          </a:prstGeom>
          <a:ln>
            <a:solidFill>
              <a:schemeClr val="accent2">
                <a:lumMod val="75000"/>
              </a:schemeClr>
            </a:solidFill>
          </a:ln>
        </p:spPr>
      </p:pic>
      <p:sp useBgFill="1">
        <p:nvSpPr>
          <p:cNvPr id="4" name="Rettangolo 3"/>
          <p:cNvSpPr/>
          <p:nvPr/>
        </p:nvSpPr>
        <p:spPr>
          <a:xfrm>
            <a:off x="9454526" y="1819315"/>
            <a:ext cx="1854009" cy="3824124"/>
          </a:xfrm>
          <a:prstGeom prst="rect">
            <a:avLst/>
          </a:prstGeom>
          <a:ln>
            <a:solidFill>
              <a:schemeClr val="accent2">
                <a:lumMod val="75000"/>
              </a:schemeClr>
            </a:solidFill>
          </a:ln>
        </p:spPr>
        <p:txBody>
          <a:bodyPr wrap="square">
            <a:spAutoFit/>
          </a:bodyPr>
          <a:lstStyle/>
          <a:p>
            <a:pPr algn="ctr">
              <a:spcAft>
                <a:spcPts val="0"/>
              </a:spcAft>
            </a:pPr>
            <a:endParaRPr lang="it-IT" sz="1050" b="1" dirty="0" smtClean="0">
              <a:solidFill>
                <a:schemeClr val="accent1">
                  <a:lumMod val="60000"/>
                  <a:lumOff val="40000"/>
                </a:schemeClr>
              </a:solidFill>
              <a:latin typeface="AR ESSENCE" panose="02000000000000000000" pitchFamily="2" charset="0"/>
              <a:ea typeface="Times New Roman" panose="02020603050405020304" pitchFamily="18" charset="0"/>
            </a:endParaRPr>
          </a:p>
          <a:p>
            <a:pPr algn="ctr"/>
            <a:endParaRPr lang="it-IT" sz="1200" b="1" dirty="0" smtClean="0">
              <a:solidFill>
                <a:srgbClr val="92D050"/>
              </a:solidFill>
              <a:latin typeface="Garamond" panose="02020404030301010803" pitchFamily="18" charset="0"/>
            </a:endParaRPr>
          </a:p>
          <a:p>
            <a:pPr algn="ctr"/>
            <a:endParaRPr lang="it-IT" sz="1200" b="1" dirty="0">
              <a:solidFill>
                <a:srgbClr val="92D050"/>
              </a:solidFill>
              <a:latin typeface="Garamond" panose="02020404030301010803" pitchFamily="18" charset="0"/>
            </a:endParaRPr>
          </a:p>
          <a:p>
            <a:pPr algn="ctr"/>
            <a:endParaRPr lang="it-IT" sz="1200" b="1" dirty="0" smtClean="0">
              <a:solidFill>
                <a:srgbClr val="92D050"/>
              </a:solidFill>
              <a:latin typeface="Garamond" panose="02020404030301010803" pitchFamily="18" charset="0"/>
            </a:endParaRPr>
          </a:p>
          <a:p>
            <a:pPr algn="ctr"/>
            <a:endParaRPr lang="it-IT" sz="1200" b="1" dirty="0">
              <a:solidFill>
                <a:srgbClr val="92D050"/>
              </a:solidFill>
              <a:latin typeface="Garamond" panose="02020404030301010803" pitchFamily="18" charset="0"/>
            </a:endParaRPr>
          </a:p>
          <a:p>
            <a:pPr algn="ctr"/>
            <a:r>
              <a:rPr lang="it-IT" sz="1200" b="1" dirty="0" smtClean="0">
                <a:solidFill>
                  <a:srgbClr val="92D050"/>
                </a:solidFill>
                <a:latin typeface="Garamond" panose="02020404030301010803" pitchFamily="18" charset="0"/>
              </a:rPr>
              <a:t>XXX </a:t>
            </a:r>
            <a:r>
              <a:rPr lang="it-IT" sz="1200" b="1" dirty="0">
                <a:solidFill>
                  <a:srgbClr val="92D050"/>
                </a:solidFill>
                <a:latin typeface="Garamond" panose="02020404030301010803" pitchFamily="18" charset="0"/>
              </a:rPr>
              <a:t>corso nazionale di </a:t>
            </a:r>
            <a:r>
              <a:rPr lang="it-IT" sz="1200" b="1" dirty="0" smtClean="0">
                <a:solidFill>
                  <a:srgbClr val="92D050"/>
                </a:solidFill>
                <a:latin typeface="Garamond" panose="02020404030301010803" pitchFamily="18" charset="0"/>
              </a:rPr>
              <a:t>formazione per </a:t>
            </a:r>
            <a:r>
              <a:rPr lang="it-IT" sz="1200" b="1" dirty="0">
                <a:solidFill>
                  <a:srgbClr val="92D050"/>
                </a:solidFill>
                <a:latin typeface="Garamond" panose="02020404030301010803" pitchFamily="18" charset="0"/>
              </a:rPr>
              <a:t>insegnanti</a:t>
            </a:r>
            <a:endParaRPr lang="it-IT" sz="1200" dirty="0">
              <a:solidFill>
                <a:srgbClr val="92D050"/>
              </a:solidFill>
              <a:latin typeface="Garamond" panose="02020404030301010803" pitchFamily="18" charset="0"/>
            </a:endParaRPr>
          </a:p>
          <a:p>
            <a:pPr algn="ctr"/>
            <a:endParaRPr lang="it-IT" sz="1400" b="1" i="1" dirty="0" smtClean="0">
              <a:solidFill>
                <a:srgbClr val="92D050"/>
              </a:solidFill>
              <a:latin typeface="Garamond" panose="02020404030301010803" pitchFamily="18" charset="0"/>
            </a:endParaRPr>
          </a:p>
          <a:p>
            <a:pPr algn="ctr"/>
            <a:r>
              <a:rPr lang="it-IT" sz="1600" b="1" dirty="0">
                <a:solidFill>
                  <a:srgbClr val="FFFF00"/>
                </a:solidFill>
                <a:latin typeface="Garamond" panose="02020404030301010803" pitchFamily="18" charset="0"/>
              </a:rPr>
              <a:t>“</a:t>
            </a:r>
            <a:r>
              <a:rPr lang="it-IT" sz="1600" b="1" dirty="0">
                <a:solidFill>
                  <a:srgbClr val="FFC000"/>
                </a:solidFill>
                <a:latin typeface="Garamond" panose="02020404030301010803" pitchFamily="18" charset="0"/>
              </a:rPr>
              <a:t>Cividale e le Valli del Natisone</a:t>
            </a:r>
            <a:r>
              <a:rPr lang="it-IT" sz="1600" b="1" dirty="0">
                <a:solidFill>
                  <a:srgbClr val="FFFF00"/>
                </a:solidFill>
                <a:latin typeface="Garamond" panose="02020404030301010803" pitchFamily="18" charset="0"/>
              </a:rPr>
              <a:t>”</a:t>
            </a:r>
            <a:endParaRPr lang="it-IT" sz="1600" dirty="0">
              <a:solidFill>
                <a:srgbClr val="FFFF00"/>
              </a:solidFill>
              <a:latin typeface="Garamond" panose="02020404030301010803" pitchFamily="18" charset="0"/>
            </a:endParaRPr>
          </a:p>
          <a:p>
            <a:pPr algn="ctr"/>
            <a:endParaRPr lang="it-IT" sz="1200" b="1" dirty="0" smtClean="0">
              <a:solidFill>
                <a:srgbClr val="92D050"/>
              </a:solidFill>
              <a:latin typeface="Garamond" panose="02020404030301010803" pitchFamily="18" charset="0"/>
            </a:endParaRPr>
          </a:p>
          <a:p>
            <a:pPr algn="ctr"/>
            <a:r>
              <a:rPr lang="it-IT" sz="1200" b="1" dirty="0" smtClean="0">
                <a:solidFill>
                  <a:srgbClr val="92D050"/>
                </a:solidFill>
                <a:latin typeface="Garamond" panose="02020404030301010803" pitchFamily="18" charset="0"/>
              </a:rPr>
              <a:t>Giovedì 5 </a:t>
            </a:r>
            <a:r>
              <a:rPr lang="it-IT" sz="1200" b="1" dirty="0" smtClean="0">
                <a:solidFill>
                  <a:srgbClr val="92D050"/>
                </a:solidFill>
                <a:latin typeface="Garamond" panose="02020404030301010803" pitchFamily="18" charset="0"/>
                <a:ea typeface="Calibri" panose="020F0502020204030204" pitchFamily="34" charset="0"/>
              </a:rPr>
              <a:t>ottobre 2017</a:t>
            </a:r>
          </a:p>
          <a:p>
            <a:pPr algn="ctr"/>
            <a:endParaRPr lang="it-IT" sz="1200" dirty="0" smtClean="0"/>
          </a:p>
          <a:p>
            <a:pPr algn="ctr"/>
            <a:r>
              <a:rPr lang="it-IT" sz="1400" b="1" i="1" dirty="0">
                <a:solidFill>
                  <a:srgbClr val="C00000"/>
                </a:solidFill>
              </a:rPr>
              <a:t>Sala del complesso di </a:t>
            </a:r>
            <a:endParaRPr lang="it-IT" sz="1400" b="1" i="1" dirty="0" smtClean="0">
              <a:solidFill>
                <a:srgbClr val="C00000"/>
              </a:solidFill>
            </a:endParaRPr>
          </a:p>
          <a:p>
            <a:pPr algn="ctr"/>
            <a:r>
              <a:rPr lang="it-IT" sz="1400" b="1" i="1" dirty="0" smtClean="0">
                <a:solidFill>
                  <a:srgbClr val="C00000"/>
                </a:solidFill>
              </a:rPr>
              <a:t>S</a:t>
            </a:r>
            <a:r>
              <a:rPr lang="it-IT" sz="1400" b="1" i="1" dirty="0">
                <a:solidFill>
                  <a:srgbClr val="C00000"/>
                </a:solidFill>
              </a:rPr>
              <a:t>. Francesco</a:t>
            </a:r>
            <a:endParaRPr lang="it-IT" sz="1400" i="1" dirty="0">
              <a:solidFill>
                <a:srgbClr val="C00000"/>
              </a:solidFill>
            </a:endParaRPr>
          </a:p>
          <a:p>
            <a:pPr algn="ctr"/>
            <a:endParaRPr lang="it-IT" sz="1200" b="1" i="1" dirty="0" smtClean="0">
              <a:solidFill>
                <a:srgbClr val="FFC000"/>
              </a:solidFill>
            </a:endParaRPr>
          </a:p>
          <a:p>
            <a:pPr algn="ctr"/>
            <a:r>
              <a:rPr lang="it-IT" sz="1200" b="1" i="1" dirty="0" smtClean="0">
                <a:solidFill>
                  <a:srgbClr val="FFC000"/>
                </a:solidFill>
              </a:rPr>
              <a:t>Apertura del corso</a:t>
            </a:r>
          </a:p>
          <a:p>
            <a:pPr algn="ctr"/>
            <a:endParaRPr lang="it-IT" sz="1100" i="1" dirty="0">
              <a:solidFill>
                <a:srgbClr val="FFC000"/>
              </a:solidFill>
              <a:latin typeface="Garamond" panose="02020404030301010803" pitchFamily="18" charset="0"/>
            </a:endParaRPr>
          </a:p>
        </p:txBody>
      </p:sp>
      <p:pic>
        <p:nvPicPr>
          <p:cNvPr id="5" name="Immagine 4"/>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000467" y="1959429"/>
            <a:ext cx="762126" cy="68843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65983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93246" y="0"/>
            <a:ext cx="9144000" cy="6858000"/>
          </a:xfrm>
          <a:prstGeom prst="rect">
            <a:avLst/>
          </a:prstGeom>
          <a:ln>
            <a:solidFill>
              <a:schemeClr val="accent2">
                <a:lumMod val="75000"/>
              </a:schemeClr>
            </a:solidFill>
          </a:ln>
        </p:spPr>
      </p:pic>
      <p:sp useBgFill="1">
        <p:nvSpPr>
          <p:cNvPr id="3" name="Rettangolo 2"/>
          <p:cNvSpPr/>
          <p:nvPr/>
        </p:nvSpPr>
        <p:spPr>
          <a:xfrm>
            <a:off x="9745807" y="1593882"/>
            <a:ext cx="1854009" cy="3670236"/>
          </a:xfrm>
          <a:prstGeom prst="rect">
            <a:avLst/>
          </a:prstGeom>
          <a:ln>
            <a:solidFill>
              <a:schemeClr val="accent2">
                <a:lumMod val="75000"/>
              </a:schemeClr>
            </a:solidFill>
          </a:ln>
        </p:spPr>
        <p:txBody>
          <a:bodyPr wrap="square">
            <a:spAutoFit/>
          </a:bodyPr>
          <a:lstStyle/>
          <a:p>
            <a:pPr algn="ctr">
              <a:spcAft>
                <a:spcPts val="0"/>
              </a:spcAft>
            </a:pPr>
            <a:endParaRPr lang="it-IT" sz="1050" b="1" dirty="0" smtClean="0">
              <a:solidFill>
                <a:schemeClr val="accent1">
                  <a:lumMod val="60000"/>
                  <a:lumOff val="40000"/>
                </a:schemeClr>
              </a:solidFill>
              <a:latin typeface="AR ESSENCE" panose="02000000000000000000" pitchFamily="2" charset="0"/>
              <a:ea typeface="Times New Roman" panose="02020603050405020304" pitchFamily="18" charset="0"/>
            </a:endParaRPr>
          </a:p>
          <a:p>
            <a:pPr algn="ctr"/>
            <a:endParaRPr lang="it-IT" sz="1200" b="1" dirty="0" smtClean="0">
              <a:solidFill>
                <a:srgbClr val="92D050"/>
              </a:solidFill>
              <a:latin typeface="Garamond" panose="02020404030301010803" pitchFamily="18" charset="0"/>
            </a:endParaRPr>
          </a:p>
          <a:p>
            <a:pPr algn="ctr"/>
            <a:endParaRPr lang="it-IT" sz="1200" b="1" dirty="0">
              <a:solidFill>
                <a:srgbClr val="92D050"/>
              </a:solidFill>
              <a:latin typeface="Garamond" panose="02020404030301010803" pitchFamily="18" charset="0"/>
            </a:endParaRPr>
          </a:p>
          <a:p>
            <a:pPr algn="ctr"/>
            <a:endParaRPr lang="it-IT" sz="1200" b="1" dirty="0" smtClean="0">
              <a:solidFill>
                <a:srgbClr val="92D050"/>
              </a:solidFill>
              <a:latin typeface="Garamond" panose="02020404030301010803" pitchFamily="18" charset="0"/>
            </a:endParaRPr>
          </a:p>
          <a:p>
            <a:pPr algn="ctr"/>
            <a:endParaRPr lang="it-IT" sz="1200" b="1" dirty="0">
              <a:solidFill>
                <a:srgbClr val="92D050"/>
              </a:solidFill>
              <a:latin typeface="Garamond" panose="02020404030301010803" pitchFamily="18" charset="0"/>
            </a:endParaRPr>
          </a:p>
          <a:p>
            <a:pPr algn="ctr"/>
            <a:r>
              <a:rPr lang="it-IT" sz="1200" b="1" dirty="0" smtClean="0">
                <a:solidFill>
                  <a:srgbClr val="92D050"/>
                </a:solidFill>
                <a:latin typeface="Garamond" panose="02020404030301010803" pitchFamily="18" charset="0"/>
              </a:rPr>
              <a:t>XXX </a:t>
            </a:r>
            <a:r>
              <a:rPr lang="it-IT" sz="1200" b="1" dirty="0">
                <a:solidFill>
                  <a:srgbClr val="92D050"/>
                </a:solidFill>
                <a:latin typeface="Garamond" panose="02020404030301010803" pitchFamily="18" charset="0"/>
              </a:rPr>
              <a:t>corso nazionale di </a:t>
            </a:r>
            <a:r>
              <a:rPr lang="it-IT" sz="1200" b="1" dirty="0" smtClean="0">
                <a:solidFill>
                  <a:srgbClr val="92D050"/>
                </a:solidFill>
                <a:latin typeface="Garamond" panose="02020404030301010803" pitchFamily="18" charset="0"/>
              </a:rPr>
              <a:t>formazione per </a:t>
            </a:r>
            <a:r>
              <a:rPr lang="it-IT" sz="1200" b="1" dirty="0">
                <a:solidFill>
                  <a:srgbClr val="92D050"/>
                </a:solidFill>
                <a:latin typeface="Garamond" panose="02020404030301010803" pitchFamily="18" charset="0"/>
              </a:rPr>
              <a:t>insegnanti</a:t>
            </a:r>
            <a:endParaRPr lang="it-IT" sz="1200" dirty="0">
              <a:solidFill>
                <a:srgbClr val="92D050"/>
              </a:solidFill>
              <a:latin typeface="Garamond" panose="02020404030301010803" pitchFamily="18" charset="0"/>
            </a:endParaRPr>
          </a:p>
          <a:p>
            <a:pPr algn="ctr"/>
            <a:endParaRPr lang="it-IT" sz="1400" b="1" i="1" dirty="0" smtClean="0">
              <a:solidFill>
                <a:srgbClr val="92D050"/>
              </a:solidFill>
              <a:latin typeface="Garamond" panose="02020404030301010803" pitchFamily="18" charset="0"/>
            </a:endParaRPr>
          </a:p>
          <a:p>
            <a:pPr algn="ctr"/>
            <a:r>
              <a:rPr lang="it-IT" sz="1600" b="1" dirty="0">
                <a:solidFill>
                  <a:srgbClr val="FFFF00"/>
                </a:solidFill>
                <a:latin typeface="Garamond" panose="02020404030301010803" pitchFamily="18" charset="0"/>
              </a:rPr>
              <a:t>“</a:t>
            </a:r>
            <a:r>
              <a:rPr lang="it-IT" sz="1600" b="1" dirty="0">
                <a:solidFill>
                  <a:srgbClr val="FFC000"/>
                </a:solidFill>
                <a:latin typeface="Garamond" panose="02020404030301010803" pitchFamily="18" charset="0"/>
              </a:rPr>
              <a:t>Cividale e le Valli del Natisone</a:t>
            </a:r>
            <a:r>
              <a:rPr lang="it-IT" sz="1600" b="1" dirty="0">
                <a:solidFill>
                  <a:srgbClr val="FFFF00"/>
                </a:solidFill>
                <a:latin typeface="Garamond" panose="02020404030301010803" pitchFamily="18" charset="0"/>
              </a:rPr>
              <a:t>”</a:t>
            </a:r>
            <a:endParaRPr lang="it-IT" sz="1600" dirty="0">
              <a:solidFill>
                <a:srgbClr val="FFFF00"/>
              </a:solidFill>
              <a:latin typeface="Garamond" panose="02020404030301010803" pitchFamily="18" charset="0"/>
            </a:endParaRPr>
          </a:p>
          <a:p>
            <a:pPr algn="ctr"/>
            <a:endParaRPr lang="it-IT" sz="1200" b="1" dirty="0" smtClean="0">
              <a:solidFill>
                <a:srgbClr val="92D050"/>
              </a:solidFill>
              <a:latin typeface="Garamond" panose="02020404030301010803" pitchFamily="18" charset="0"/>
            </a:endParaRPr>
          </a:p>
          <a:p>
            <a:pPr algn="ctr"/>
            <a:r>
              <a:rPr lang="it-IT" sz="1200" b="1" dirty="0" smtClean="0">
                <a:solidFill>
                  <a:srgbClr val="92D050"/>
                </a:solidFill>
                <a:latin typeface="Garamond" panose="02020404030301010803" pitchFamily="18" charset="0"/>
              </a:rPr>
              <a:t>Venerdì 6 </a:t>
            </a:r>
            <a:r>
              <a:rPr lang="it-IT" sz="1200" b="1" dirty="0" smtClean="0">
                <a:solidFill>
                  <a:srgbClr val="92D050"/>
                </a:solidFill>
                <a:latin typeface="Garamond" panose="02020404030301010803" pitchFamily="18" charset="0"/>
                <a:ea typeface="Calibri" panose="020F0502020204030204" pitchFamily="34" charset="0"/>
              </a:rPr>
              <a:t>ottobre 2017</a:t>
            </a:r>
          </a:p>
          <a:p>
            <a:pPr algn="ctr"/>
            <a:endParaRPr lang="it-IT" sz="1200" dirty="0" smtClean="0"/>
          </a:p>
          <a:p>
            <a:pPr algn="ctr"/>
            <a:r>
              <a:rPr lang="it-IT" sz="1400" i="1" dirty="0">
                <a:solidFill>
                  <a:srgbClr val="FF0000"/>
                </a:solidFill>
              </a:rPr>
              <a:t>Monumento ai Caduti di San Volfango</a:t>
            </a:r>
          </a:p>
          <a:p>
            <a:pPr algn="ctr"/>
            <a:endParaRPr lang="it-IT" sz="1400" b="1" dirty="0" smtClean="0">
              <a:solidFill>
                <a:srgbClr val="C00000"/>
              </a:solidFill>
            </a:endParaRPr>
          </a:p>
        </p:txBody>
      </p:sp>
      <p:pic>
        <p:nvPicPr>
          <p:cNvPr id="4" name="Immagine 3"/>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291748" y="1698172"/>
            <a:ext cx="762126" cy="68843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27985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69073" y="117160"/>
            <a:ext cx="11243657" cy="6740840"/>
          </a:xfrm>
          <a:prstGeom prst="rect">
            <a:avLst/>
          </a:prstGeom>
          <a:ln>
            <a:solidFill>
              <a:schemeClr val="accent2">
                <a:lumMod val="75000"/>
              </a:schemeClr>
            </a:solidFill>
          </a:ln>
        </p:spPr>
      </p:pic>
    </p:spTree>
    <p:extLst>
      <p:ext uri="{BB962C8B-B14F-4D97-AF65-F5344CB8AC3E}">
        <p14:creationId xmlns:p14="http://schemas.microsoft.com/office/powerpoint/2010/main" val="20165300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36491" y="80576"/>
            <a:ext cx="10187966" cy="67774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6745075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46856" y="128794"/>
            <a:ext cx="11056869" cy="6655184"/>
          </a:xfrm>
          <a:prstGeom prst="rect">
            <a:avLst/>
          </a:prstGeom>
          <a:ln>
            <a:solidFill>
              <a:schemeClr val="accent2">
                <a:lumMod val="75000"/>
              </a:schemeClr>
            </a:solidFill>
          </a:ln>
        </p:spPr>
      </p:pic>
    </p:spTree>
    <p:extLst>
      <p:ext uri="{BB962C8B-B14F-4D97-AF65-F5344CB8AC3E}">
        <p14:creationId xmlns:p14="http://schemas.microsoft.com/office/powerpoint/2010/main" val="28017132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383177" y="62664"/>
            <a:ext cx="9727474" cy="6795335"/>
          </a:xfrm>
          <a:prstGeom prst="rect">
            <a:avLst/>
          </a:prstGeom>
          <a:ln>
            <a:solidFill>
              <a:schemeClr val="accent2">
                <a:lumMod val="75000"/>
              </a:schemeClr>
            </a:solidFill>
          </a:ln>
        </p:spPr>
      </p:pic>
    </p:spTree>
    <p:extLst>
      <p:ext uri="{BB962C8B-B14F-4D97-AF65-F5344CB8AC3E}">
        <p14:creationId xmlns:p14="http://schemas.microsoft.com/office/powerpoint/2010/main" val="17498823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23141" y="51072"/>
            <a:ext cx="9935259" cy="6806927"/>
          </a:xfrm>
          <a:prstGeom prst="rect">
            <a:avLst/>
          </a:prstGeom>
          <a:ln>
            <a:solidFill>
              <a:schemeClr val="accent2">
                <a:lumMod val="75000"/>
              </a:schemeClr>
            </a:solidFill>
          </a:ln>
        </p:spPr>
      </p:pic>
      <p:sp useBgFill="1">
        <p:nvSpPr>
          <p:cNvPr id="3" name="Rettangolo 2"/>
          <p:cNvSpPr/>
          <p:nvPr/>
        </p:nvSpPr>
        <p:spPr>
          <a:xfrm>
            <a:off x="10198652" y="1678489"/>
            <a:ext cx="1854009" cy="3239348"/>
          </a:xfrm>
          <a:prstGeom prst="rect">
            <a:avLst/>
          </a:prstGeom>
          <a:ln>
            <a:solidFill>
              <a:schemeClr val="accent2">
                <a:lumMod val="75000"/>
              </a:schemeClr>
            </a:solidFill>
          </a:ln>
        </p:spPr>
        <p:txBody>
          <a:bodyPr wrap="square">
            <a:spAutoFit/>
          </a:bodyPr>
          <a:lstStyle/>
          <a:p>
            <a:pPr algn="ctr">
              <a:spcAft>
                <a:spcPts val="0"/>
              </a:spcAft>
            </a:pPr>
            <a:endParaRPr lang="it-IT" sz="1050" b="1" dirty="0" smtClean="0">
              <a:solidFill>
                <a:schemeClr val="accent1">
                  <a:lumMod val="60000"/>
                  <a:lumOff val="40000"/>
                </a:schemeClr>
              </a:solidFill>
              <a:latin typeface="AR ESSENCE" panose="02000000000000000000" pitchFamily="2" charset="0"/>
              <a:ea typeface="Times New Roman" panose="02020603050405020304" pitchFamily="18" charset="0"/>
            </a:endParaRPr>
          </a:p>
          <a:p>
            <a:pPr algn="ctr"/>
            <a:endParaRPr lang="it-IT" sz="1200" b="1" dirty="0" smtClean="0">
              <a:solidFill>
                <a:srgbClr val="92D050"/>
              </a:solidFill>
              <a:latin typeface="Garamond" panose="02020404030301010803" pitchFamily="18" charset="0"/>
            </a:endParaRPr>
          </a:p>
          <a:p>
            <a:pPr algn="ctr"/>
            <a:endParaRPr lang="it-IT" sz="1200" b="1" dirty="0">
              <a:solidFill>
                <a:srgbClr val="92D050"/>
              </a:solidFill>
              <a:latin typeface="Garamond" panose="02020404030301010803" pitchFamily="18" charset="0"/>
            </a:endParaRPr>
          </a:p>
          <a:p>
            <a:pPr algn="ctr"/>
            <a:endParaRPr lang="it-IT" sz="1200" b="1" dirty="0" smtClean="0">
              <a:solidFill>
                <a:srgbClr val="92D050"/>
              </a:solidFill>
              <a:latin typeface="Garamond" panose="02020404030301010803" pitchFamily="18" charset="0"/>
            </a:endParaRPr>
          </a:p>
          <a:p>
            <a:pPr algn="ctr"/>
            <a:endParaRPr lang="it-IT" sz="1200" b="1" dirty="0">
              <a:solidFill>
                <a:srgbClr val="92D050"/>
              </a:solidFill>
              <a:latin typeface="Garamond" panose="02020404030301010803" pitchFamily="18" charset="0"/>
            </a:endParaRPr>
          </a:p>
          <a:p>
            <a:pPr algn="ctr"/>
            <a:r>
              <a:rPr lang="it-IT" sz="1200" b="1" dirty="0" smtClean="0">
                <a:solidFill>
                  <a:srgbClr val="92D050"/>
                </a:solidFill>
                <a:latin typeface="Garamond" panose="02020404030301010803" pitchFamily="18" charset="0"/>
              </a:rPr>
              <a:t>XXX </a:t>
            </a:r>
            <a:r>
              <a:rPr lang="it-IT" sz="1200" b="1" dirty="0">
                <a:solidFill>
                  <a:srgbClr val="92D050"/>
                </a:solidFill>
                <a:latin typeface="Garamond" panose="02020404030301010803" pitchFamily="18" charset="0"/>
              </a:rPr>
              <a:t>corso nazionale di </a:t>
            </a:r>
            <a:r>
              <a:rPr lang="it-IT" sz="1200" b="1" dirty="0" smtClean="0">
                <a:solidFill>
                  <a:srgbClr val="92D050"/>
                </a:solidFill>
                <a:latin typeface="Garamond" panose="02020404030301010803" pitchFamily="18" charset="0"/>
              </a:rPr>
              <a:t>formazione per </a:t>
            </a:r>
            <a:r>
              <a:rPr lang="it-IT" sz="1200" b="1" dirty="0">
                <a:solidFill>
                  <a:srgbClr val="92D050"/>
                </a:solidFill>
                <a:latin typeface="Garamond" panose="02020404030301010803" pitchFamily="18" charset="0"/>
              </a:rPr>
              <a:t>insegnanti</a:t>
            </a:r>
            <a:endParaRPr lang="it-IT" sz="1200" dirty="0">
              <a:solidFill>
                <a:srgbClr val="92D050"/>
              </a:solidFill>
              <a:latin typeface="Garamond" panose="02020404030301010803" pitchFamily="18" charset="0"/>
            </a:endParaRPr>
          </a:p>
          <a:p>
            <a:pPr algn="ctr"/>
            <a:endParaRPr lang="it-IT" sz="1400" b="1" i="1" dirty="0" smtClean="0">
              <a:solidFill>
                <a:srgbClr val="92D050"/>
              </a:solidFill>
              <a:latin typeface="Garamond" panose="02020404030301010803" pitchFamily="18" charset="0"/>
            </a:endParaRPr>
          </a:p>
          <a:p>
            <a:pPr algn="ctr"/>
            <a:r>
              <a:rPr lang="it-IT" sz="1600" b="1" dirty="0">
                <a:solidFill>
                  <a:srgbClr val="FFFF00"/>
                </a:solidFill>
                <a:latin typeface="Garamond" panose="02020404030301010803" pitchFamily="18" charset="0"/>
              </a:rPr>
              <a:t>“</a:t>
            </a:r>
            <a:r>
              <a:rPr lang="it-IT" sz="1600" b="1" dirty="0">
                <a:solidFill>
                  <a:srgbClr val="FFC000"/>
                </a:solidFill>
                <a:latin typeface="Garamond" panose="02020404030301010803" pitchFamily="18" charset="0"/>
              </a:rPr>
              <a:t>Cividale e le Valli del Natisone</a:t>
            </a:r>
            <a:r>
              <a:rPr lang="it-IT" sz="1600" b="1" dirty="0">
                <a:solidFill>
                  <a:srgbClr val="FFFF00"/>
                </a:solidFill>
                <a:latin typeface="Garamond" panose="02020404030301010803" pitchFamily="18" charset="0"/>
              </a:rPr>
              <a:t>”</a:t>
            </a:r>
            <a:endParaRPr lang="it-IT" sz="1600" dirty="0">
              <a:solidFill>
                <a:srgbClr val="FFFF00"/>
              </a:solidFill>
              <a:latin typeface="Garamond" panose="02020404030301010803" pitchFamily="18" charset="0"/>
            </a:endParaRPr>
          </a:p>
          <a:p>
            <a:pPr algn="ctr"/>
            <a:endParaRPr lang="it-IT" sz="1200" b="1" dirty="0" smtClean="0">
              <a:solidFill>
                <a:srgbClr val="92D050"/>
              </a:solidFill>
              <a:latin typeface="Garamond" panose="02020404030301010803" pitchFamily="18" charset="0"/>
            </a:endParaRPr>
          </a:p>
          <a:p>
            <a:pPr algn="ctr"/>
            <a:r>
              <a:rPr lang="it-IT" sz="1200" b="1" dirty="0" smtClean="0">
                <a:solidFill>
                  <a:srgbClr val="92D050"/>
                </a:solidFill>
                <a:latin typeface="Garamond" panose="02020404030301010803" pitchFamily="18" charset="0"/>
              </a:rPr>
              <a:t>Venerdì 6 </a:t>
            </a:r>
            <a:r>
              <a:rPr lang="it-IT" sz="1200" b="1" dirty="0" smtClean="0">
                <a:solidFill>
                  <a:srgbClr val="92D050"/>
                </a:solidFill>
                <a:latin typeface="Garamond" panose="02020404030301010803" pitchFamily="18" charset="0"/>
                <a:ea typeface="Calibri" panose="020F0502020204030204" pitchFamily="34" charset="0"/>
              </a:rPr>
              <a:t>ottobre 2017</a:t>
            </a:r>
          </a:p>
          <a:p>
            <a:pPr algn="ctr"/>
            <a:endParaRPr lang="it-IT" sz="1200" dirty="0" smtClean="0"/>
          </a:p>
          <a:p>
            <a:pPr algn="ctr"/>
            <a:r>
              <a:rPr lang="it-IT" sz="1400" i="1" dirty="0">
                <a:solidFill>
                  <a:srgbClr val="FF0000"/>
                </a:solidFill>
              </a:rPr>
              <a:t>Passo </a:t>
            </a:r>
            <a:r>
              <a:rPr lang="it-IT" sz="1400" i="1" dirty="0" err="1">
                <a:solidFill>
                  <a:srgbClr val="FF0000"/>
                </a:solidFill>
              </a:rPr>
              <a:t>Zagradan</a:t>
            </a:r>
            <a:r>
              <a:rPr lang="it-IT" sz="1400" i="1" dirty="0">
                <a:solidFill>
                  <a:srgbClr val="FF0000"/>
                </a:solidFill>
              </a:rPr>
              <a:t> </a:t>
            </a:r>
            <a:endParaRPr lang="it-IT" sz="1400" b="1" i="1" dirty="0" smtClean="0">
              <a:solidFill>
                <a:srgbClr val="FF0000"/>
              </a:solidFill>
            </a:endParaRPr>
          </a:p>
          <a:p>
            <a:pPr algn="ctr"/>
            <a:endParaRPr lang="it-IT" sz="1400" b="1" dirty="0" smtClean="0">
              <a:solidFill>
                <a:srgbClr val="C00000"/>
              </a:solidFill>
            </a:endParaRPr>
          </a:p>
        </p:txBody>
      </p:sp>
      <p:pic>
        <p:nvPicPr>
          <p:cNvPr id="4" name="Immagine 3"/>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744593" y="1811384"/>
            <a:ext cx="762126" cy="68843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55344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65166" y="0"/>
            <a:ext cx="9144000" cy="6858000"/>
          </a:xfrm>
          <a:prstGeom prst="rect">
            <a:avLst/>
          </a:prstGeom>
          <a:ln>
            <a:solidFill>
              <a:schemeClr val="accent2">
                <a:lumMod val="75000"/>
              </a:schemeClr>
            </a:solidFill>
          </a:ln>
        </p:spPr>
      </p:pic>
      <p:sp>
        <p:nvSpPr>
          <p:cNvPr id="3" name="Rettangolo 2"/>
          <p:cNvSpPr/>
          <p:nvPr/>
        </p:nvSpPr>
        <p:spPr>
          <a:xfrm>
            <a:off x="9483634" y="889843"/>
            <a:ext cx="2638697" cy="5816977"/>
          </a:xfrm>
          <a:prstGeom prst="rect">
            <a:avLst/>
          </a:prstGeom>
          <a:ln>
            <a:solidFill>
              <a:schemeClr val="accent2">
                <a:lumMod val="75000"/>
              </a:schemeClr>
            </a:solidFill>
          </a:ln>
        </p:spPr>
        <p:txBody>
          <a:bodyPr wrap="square">
            <a:spAutoFit/>
          </a:bodyPr>
          <a:lstStyle/>
          <a:p>
            <a:r>
              <a:rPr lang="it-IT" sz="1200" b="1" dirty="0" smtClean="0">
                <a:solidFill>
                  <a:srgbClr val="FFC000"/>
                </a:solidFill>
                <a:latin typeface="Arial" panose="020B0604020202020204" pitchFamily="34" charset="0"/>
                <a:ea typeface="Calibri" panose="020F0502020204030204" pitchFamily="34" charset="0"/>
                <a:cs typeface="Times New Roman" panose="02020603050405020304" pitchFamily="18" charset="0"/>
              </a:rPr>
              <a:t>Dorsale </a:t>
            </a:r>
            <a:r>
              <a:rPr lang="it-IT" sz="1200" b="1" dirty="0">
                <a:solidFill>
                  <a:srgbClr val="FFC000"/>
                </a:solidFill>
                <a:latin typeface="Arial" panose="020B0604020202020204" pitchFamily="34" charset="0"/>
                <a:ea typeface="Calibri" panose="020F0502020204030204" pitchFamily="34" charset="0"/>
                <a:cs typeface="Times New Roman" panose="02020603050405020304" pitchFamily="18" charset="0"/>
              </a:rPr>
              <a:t>del </a:t>
            </a:r>
            <a:r>
              <a:rPr lang="it-IT" sz="1200" b="1" dirty="0" err="1">
                <a:solidFill>
                  <a:srgbClr val="FFC000"/>
                </a:solidFill>
                <a:latin typeface="Arial" panose="020B0604020202020204" pitchFamily="34" charset="0"/>
                <a:ea typeface="Calibri" panose="020F0502020204030204" pitchFamily="34" charset="0"/>
                <a:cs typeface="Times New Roman" panose="02020603050405020304" pitchFamily="18" charset="0"/>
              </a:rPr>
              <a:t>Kolovrat</a:t>
            </a:r>
            <a:r>
              <a:rPr lang="it-IT" sz="1200" b="1" dirty="0">
                <a:solidFill>
                  <a:srgbClr val="FFC000"/>
                </a:solidFill>
                <a:latin typeface="Arial" panose="020B0604020202020204" pitchFamily="34" charset="0"/>
                <a:ea typeface="Calibri" panose="020F0502020204030204" pitchFamily="34" charset="0"/>
                <a:cs typeface="Times New Roman" panose="02020603050405020304" pitchFamily="18" charset="0"/>
              </a:rPr>
              <a:t> </a:t>
            </a:r>
            <a:endParaRPr lang="it-IT" sz="1200" b="1" dirty="0" smtClean="0">
              <a:solidFill>
                <a:srgbClr val="FFC000"/>
              </a:solidFill>
              <a:latin typeface="Arial" panose="020B0604020202020204" pitchFamily="34" charset="0"/>
              <a:ea typeface="Calibri" panose="020F0502020204030204" pitchFamily="34" charset="0"/>
              <a:cs typeface="Times New Roman" panose="02020603050405020304" pitchFamily="18" charset="0"/>
            </a:endParaRPr>
          </a:p>
          <a:p>
            <a:endParaRPr lang="it-IT" sz="1200" i="1" dirty="0" smtClean="0">
              <a:solidFill>
                <a:srgbClr val="FFC000"/>
              </a:solidFill>
              <a:latin typeface="Arial" panose="020B0604020202020204" pitchFamily="34" charset="0"/>
              <a:ea typeface="Calibri" panose="020F0502020204030204" pitchFamily="34" charset="0"/>
              <a:cs typeface="Times New Roman" panose="02020603050405020304" pitchFamily="18" charset="0"/>
            </a:endParaRPr>
          </a:p>
          <a:p>
            <a:r>
              <a:rPr lang="it-IT" sz="1200" i="1" dirty="0" smtClean="0">
                <a:solidFill>
                  <a:srgbClr val="FFC000"/>
                </a:solidFill>
                <a:latin typeface="Arial" panose="020B0604020202020204" pitchFamily="34" charset="0"/>
                <a:ea typeface="Calibri" panose="020F0502020204030204" pitchFamily="34" charset="0"/>
                <a:cs typeface="Times New Roman" panose="02020603050405020304" pitchFamily="18" charset="0"/>
              </a:rPr>
              <a:t>Ritenuta </a:t>
            </a:r>
            <a:r>
              <a:rPr lang="it-IT" sz="1200" i="1" dirty="0">
                <a:solidFill>
                  <a:srgbClr val="FFC000"/>
                </a:solidFill>
                <a:latin typeface="Arial" panose="020B0604020202020204" pitchFamily="34" charset="0"/>
                <a:ea typeface="Calibri" panose="020F0502020204030204" pitchFamily="34" charset="0"/>
                <a:cs typeface="Times New Roman" panose="02020603050405020304" pitchFamily="18" charset="0"/>
              </a:rPr>
              <a:t>una barriera quasi inespugnabile, fu rafforzata con un doppio sistema difensivo articolato per capisaldi: quello di Monte </a:t>
            </a:r>
            <a:r>
              <a:rPr lang="it-IT" sz="1200" i="1" dirty="0" smtClean="0">
                <a:solidFill>
                  <a:srgbClr val="FFC000"/>
                </a:solidFill>
                <a:latin typeface="Arial" panose="020B0604020202020204" pitchFamily="34" charset="0"/>
                <a:ea typeface="Calibri" panose="020F0502020204030204" pitchFamily="34" charset="0"/>
                <a:cs typeface="Times New Roman" panose="02020603050405020304" pitchFamily="18" charset="0"/>
              </a:rPr>
              <a:t>Piatto- </a:t>
            </a:r>
            <a:r>
              <a:rPr lang="it-IT" sz="1200" i="1" dirty="0" err="1">
                <a:solidFill>
                  <a:srgbClr val="FFC000"/>
                </a:solidFill>
                <a:latin typeface="Arial" panose="020B0604020202020204" pitchFamily="34" charset="0"/>
                <a:ea typeface="Calibri" panose="020F0502020204030204" pitchFamily="34" charset="0"/>
                <a:cs typeface="Times New Roman" panose="02020603050405020304" pitchFamily="18" charset="0"/>
              </a:rPr>
              <a:t>Pod</a:t>
            </a:r>
            <a:r>
              <a:rPr lang="it-IT" sz="1200" i="1" dirty="0">
                <a:solidFill>
                  <a:srgbClr val="FFC000"/>
                </a:solidFill>
                <a:latin typeface="Arial" panose="020B0604020202020204" pitchFamily="34" charset="0"/>
                <a:ea typeface="Calibri" panose="020F0502020204030204" pitchFamily="34" charset="0"/>
                <a:cs typeface="Times New Roman" panose="02020603050405020304" pitchFamily="18" charset="0"/>
              </a:rPr>
              <a:t> </a:t>
            </a:r>
            <a:r>
              <a:rPr lang="it-IT" sz="1200" i="1" dirty="0" err="1">
                <a:solidFill>
                  <a:srgbClr val="FFC000"/>
                </a:solidFill>
                <a:latin typeface="Arial" panose="020B0604020202020204" pitchFamily="34" charset="0"/>
                <a:ea typeface="Calibri" panose="020F0502020204030204" pitchFamily="34" charset="0"/>
                <a:cs typeface="Times New Roman" panose="02020603050405020304" pitchFamily="18" charset="0"/>
              </a:rPr>
              <a:t>Klabuk</a:t>
            </a:r>
            <a:r>
              <a:rPr lang="it-IT" sz="1200" i="1" dirty="0">
                <a:solidFill>
                  <a:srgbClr val="FFC000"/>
                </a:solidFill>
                <a:latin typeface="Arial" panose="020B0604020202020204" pitchFamily="34" charset="0"/>
                <a:ea typeface="Calibri" panose="020F0502020204030204" pitchFamily="34" charset="0"/>
                <a:cs typeface="Times New Roman" panose="02020603050405020304" pitchFamily="18" charset="0"/>
              </a:rPr>
              <a:t> verso nord-est e quello di Monte La Cima-Clabuzzaro verso sud-est.  La dorsale da un lato era un ottimo spalto per il tiro dell’artiglieria verso le linee austro-ungariche poste sull’altra sponda dell’Isonzo, dall’altro avrebbe permesso un’efficace difesa in caso di sfondamento avversario.  </a:t>
            </a:r>
            <a:endParaRPr lang="it-IT" sz="1200" i="1" dirty="0" smtClean="0">
              <a:solidFill>
                <a:srgbClr val="FFC000"/>
              </a:solidFill>
              <a:latin typeface="Arial" panose="020B0604020202020204" pitchFamily="34" charset="0"/>
              <a:ea typeface="Calibri" panose="020F0502020204030204" pitchFamily="34" charset="0"/>
              <a:cs typeface="Times New Roman" panose="02020603050405020304" pitchFamily="18" charset="0"/>
            </a:endParaRPr>
          </a:p>
          <a:p>
            <a:r>
              <a:rPr lang="it-IT" sz="1200" i="1" dirty="0" smtClean="0">
                <a:solidFill>
                  <a:srgbClr val="FFC000"/>
                </a:solidFill>
                <a:latin typeface="Arial" panose="020B0604020202020204" pitchFamily="34" charset="0"/>
                <a:ea typeface="Calibri" panose="020F0502020204030204" pitchFamily="34" charset="0"/>
                <a:cs typeface="Times New Roman" panose="02020603050405020304" pitchFamily="18" charset="0"/>
              </a:rPr>
              <a:t>Nel </a:t>
            </a:r>
            <a:r>
              <a:rPr lang="it-IT" sz="1200" i="1" dirty="0">
                <a:solidFill>
                  <a:srgbClr val="FFC000"/>
                </a:solidFill>
                <a:latin typeface="Arial" panose="020B0604020202020204" pitchFamily="34" charset="0"/>
                <a:ea typeface="Calibri" panose="020F0502020204030204" pitchFamily="34" charset="0"/>
                <a:cs typeface="Times New Roman" panose="02020603050405020304" pitchFamily="18" charset="0"/>
              </a:rPr>
              <a:t>corso della 12</a:t>
            </a:r>
            <a:r>
              <a:rPr lang="it-IT" sz="1200" i="1" baseline="30000" dirty="0">
                <a:solidFill>
                  <a:srgbClr val="FFC000"/>
                </a:solidFill>
                <a:latin typeface="Arial" panose="020B0604020202020204" pitchFamily="34" charset="0"/>
                <a:ea typeface="Calibri" panose="020F0502020204030204" pitchFamily="34" charset="0"/>
                <a:cs typeface="Times New Roman" panose="02020603050405020304" pitchFamily="18" charset="0"/>
              </a:rPr>
              <a:t>a</a:t>
            </a:r>
            <a:r>
              <a:rPr lang="it-IT" sz="1200" i="1" dirty="0">
                <a:solidFill>
                  <a:srgbClr val="FFC000"/>
                </a:solidFill>
                <a:latin typeface="Arial" panose="020B0604020202020204" pitchFamily="34" charset="0"/>
                <a:ea typeface="Calibri" panose="020F0502020204030204" pitchFamily="34" charset="0"/>
                <a:cs typeface="Times New Roman" panose="02020603050405020304" pitchFamily="18" charset="0"/>
              </a:rPr>
              <a:t> Battaglia dell’Isonzo (Battaglia di Caporetto) iniziata il mattino del 24 ottobre 1917, lo slancio offensivo iniziale delle truppe della 14</a:t>
            </a:r>
            <a:r>
              <a:rPr lang="it-IT" sz="1200" i="1" baseline="30000" dirty="0">
                <a:solidFill>
                  <a:srgbClr val="FFC000"/>
                </a:solidFill>
                <a:latin typeface="Arial" panose="020B0604020202020204" pitchFamily="34" charset="0"/>
                <a:ea typeface="Calibri" panose="020F0502020204030204" pitchFamily="34" charset="0"/>
                <a:cs typeface="Times New Roman" panose="02020603050405020304" pitchFamily="18" charset="0"/>
              </a:rPr>
              <a:t>a</a:t>
            </a:r>
            <a:r>
              <a:rPr lang="it-IT" sz="1200" i="1" dirty="0">
                <a:solidFill>
                  <a:srgbClr val="FFC000"/>
                </a:solidFill>
                <a:latin typeface="Arial" panose="020B0604020202020204" pitchFamily="34" charset="0"/>
                <a:ea typeface="Calibri" panose="020F0502020204030204" pitchFamily="34" charset="0"/>
                <a:cs typeface="Times New Roman" panose="02020603050405020304" pitchFamily="18" charset="0"/>
              </a:rPr>
              <a:t> Armata austro-germanica portò al cedimento e all’aggiramento di diversi tratti delle linee difensive italiane di questo settore. </a:t>
            </a:r>
            <a:endParaRPr lang="it-IT" sz="1200" i="1" dirty="0" smtClean="0">
              <a:solidFill>
                <a:srgbClr val="FFC000"/>
              </a:solidFill>
              <a:latin typeface="Arial" panose="020B0604020202020204" pitchFamily="34" charset="0"/>
              <a:ea typeface="Calibri" panose="020F0502020204030204" pitchFamily="34" charset="0"/>
              <a:cs typeface="Times New Roman" panose="02020603050405020304" pitchFamily="18" charset="0"/>
            </a:endParaRPr>
          </a:p>
          <a:p>
            <a:r>
              <a:rPr lang="it-IT" sz="1200" i="1" dirty="0" smtClean="0">
                <a:solidFill>
                  <a:srgbClr val="FFC000"/>
                </a:solidFill>
                <a:latin typeface="Arial" panose="020B0604020202020204" pitchFamily="34" charset="0"/>
                <a:ea typeface="Calibri" panose="020F0502020204030204" pitchFamily="34" charset="0"/>
                <a:cs typeface="Times New Roman" panose="02020603050405020304" pitchFamily="18" charset="0"/>
              </a:rPr>
              <a:t>La </a:t>
            </a:r>
            <a:r>
              <a:rPr lang="it-IT" sz="1200" i="1" dirty="0">
                <a:solidFill>
                  <a:srgbClr val="FFC000"/>
                </a:solidFill>
                <a:latin typeface="Arial" panose="020B0604020202020204" pitchFamily="34" charset="0"/>
                <a:ea typeface="Calibri" panose="020F0502020204030204" pitchFamily="34" charset="0"/>
                <a:cs typeface="Times New Roman" panose="02020603050405020304" pitchFamily="18" charset="0"/>
              </a:rPr>
              <a:t>perdita definitiva del </a:t>
            </a:r>
            <a:r>
              <a:rPr lang="it-IT" sz="1200" i="1" dirty="0" err="1">
                <a:solidFill>
                  <a:srgbClr val="FFC000"/>
                </a:solidFill>
                <a:latin typeface="Arial" panose="020B0604020202020204" pitchFamily="34" charset="0"/>
                <a:ea typeface="Calibri" panose="020F0502020204030204" pitchFamily="34" charset="0"/>
                <a:cs typeface="Times New Roman" panose="02020603050405020304" pitchFamily="18" charset="0"/>
              </a:rPr>
              <a:t>Pod</a:t>
            </a:r>
            <a:r>
              <a:rPr lang="it-IT" sz="1200" i="1" dirty="0">
                <a:solidFill>
                  <a:srgbClr val="FFC000"/>
                </a:solidFill>
                <a:latin typeface="Arial" panose="020B0604020202020204" pitchFamily="34" charset="0"/>
                <a:ea typeface="Calibri" panose="020F0502020204030204" pitchFamily="34" charset="0"/>
                <a:cs typeface="Times New Roman" panose="02020603050405020304" pitchFamily="18" charset="0"/>
              </a:rPr>
              <a:t> </a:t>
            </a:r>
            <a:r>
              <a:rPr lang="it-IT" sz="1200" i="1" dirty="0" err="1">
                <a:solidFill>
                  <a:srgbClr val="FFC000"/>
                </a:solidFill>
                <a:latin typeface="Arial" panose="020B0604020202020204" pitchFamily="34" charset="0"/>
                <a:ea typeface="Calibri" panose="020F0502020204030204" pitchFamily="34" charset="0"/>
                <a:cs typeface="Times New Roman" panose="02020603050405020304" pitchFamily="18" charset="0"/>
              </a:rPr>
              <a:t>Klabuk</a:t>
            </a:r>
            <a:r>
              <a:rPr lang="it-IT" sz="1200" i="1" dirty="0">
                <a:solidFill>
                  <a:srgbClr val="FFC000"/>
                </a:solidFill>
                <a:latin typeface="Arial" panose="020B0604020202020204" pitchFamily="34" charset="0"/>
                <a:ea typeface="Calibri" panose="020F0502020204030204" pitchFamily="34" charset="0"/>
                <a:cs typeface="Times New Roman" panose="02020603050405020304" pitchFamily="18" charset="0"/>
              </a:rPr>
              <a:t>, avvenuta il 25 ottobre 1917 nonostante l’eroica resistenza del presidio italiano, fece collassare tutto il sistema difensivo di questa zona aprendo le porte alla penetrazione nemica verso Cividale. </a:t>
            </a:r>
            <a:endParaRPr lang="it-IT" sz="1200" i="1" dirty="0">
              <a:solidFill>
                <a:srgbClr val="FFC000"/>
              </a:solidFill>
            </a:endParaRPr>
          </a:p>
        </p:txBody>
      </p:sp>
    </p:spTree>
    <p:extLst>
      <p:ext uri="{BB962C8B-B14F-4D97-AF65-F5344CB8AC3E}">
        <p14:creationId xmlns:p14="http://schemas.microsoft.com/office/powerpoint/2010/main" val="23291071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49703" y="0"/>
            <a:ext cx="9144000" cy="6858000"/>
          </a:xfrm>
          <a:prstGeom prst="rect">
            <a:avLst/>
          </a:prstGeom>
          <a:ln>
            <a:solidFill>
              <a:schemeClr val="accent2">
                <a:lumMod val="75000"/>
              </a:schemeClr>
            </a:solidFill>
          </a:ln>
        </p:spPr>
      </p:pic>
      <p:pic>
        <p:nvPicPr>
          <p:cNvPr id="5" name="Immagin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993087" y="2603863"/>
            <a:ext cx="1650274" cy="1650274"/>
          </a:xfrm>
          <a:prstGeom prst="rect">
            <a:avLst/>
          </a:prstGeom>
          <a:ln>
            <a:solidFill>
              <a:schemeClr val="accent4">
                <a:lumMod val="75000"/>
              </a:schemeClr>
            </a:solidFill>
          </a:ln>
        </p:spPr>
      </p:pic>
    </p:spTree>
    <p:extLst>
      <p:ext uri="{BB962C8B-B14F-4D97-AF65-F5344CB8AC3E}">
        <p14:creationId xmlns:p14="http://schemas.microsoft.com/office/powerpoint/2010/main" val="6253791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16823" y="0"/>
            <a:ext cx="9144000" cy="6858000"/>
          </a:xfrm>
          <a:prstGeom prst="rect">
            <a:avLst/>
          </a:prstGeom>
          <a:ln>
            <a:solidFill>
              <a:schemeClr val="accent2">
                <a:lumMod val="75000"/>
              </a:schemeClr>
            </a:solidFill>
          </a:ln>
        </p:spPr>
      </p:pic>
    </p:spTree>
    <p:extLst>
      <p:ext uri="{BB962C8B-B14F-4D97-AF65-F5344CB8AC3E}">
        <p14:creationId xmlns:p14="http://schemas.microsoft.com/office/powerpoint/2010/main" val="240393797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18777" y="0"/>
            <a:ext cx="9144000" cy="6858000"/>
          </a:xfrm>
          <a:prstGeom prst="rect">
            <a:avLst/>
          </a:prstGeom>
          <a:ln>
            <a:solidFill>
              <a:schemeClr val="accent2">
                <a:lumMod val="75000"/>
              </a:schemeClr>
            </a:solidFill>
          </a:ln>
        </p:spPr>
      </p:pic>
    </p:spTree>
    <p:extLst>
      <p:ext uri="{BB962C8B-B14F-4D97-AF65-F5344CB8AC3E}">
        <p14:creationId xmlns:p14="http://schemas.microsoft.com/office/powerpoint/2010/main" val="10855198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48680" y="113211"/>
            <a:ext cx="11015863" cy="6640285"/>
          </a:xfrm>
          <a:prstGeom prst="rect">
            <a:avLst/>
          </a:prstGeom>
          <a:ln>
            <a:solidFill>
              <a:schemeClr val="accent2">
                <a:lumMod val="75000"/>
              </a:schemeClr>
            </a:solidFill>
          </a:ln>
        </p:spPr>
      </p:pic>
    </p:spTree>
    <p:extLst>
      <p:ext uri="{BB962C8B-B14F-4D97-AF65-F5344CB8AC3E}">
        <p14:creationId xmlns:p14="http://schemas.microsoft.com/office/powerpoint/2010/main" val="266674066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9772" y="0"/>
            <a:ext cx="9144000" cy="6858000"/>
          </a:xfrm>
          <a:prstGeom prst="rect">
            <a:avLst/>
          </a:prstGeom>
          <a:ln>
            <a:solidFill>
              <a:schemeClr val="accent2">
                <a:lumMod val="75000"/>
              </a:schemeClr>
            </a:solidFill>
          </a:ln>
        </p:spPr>
      </p:pic>
    </p:spTree>
    <p:extLst>
      <p:ext uri="{BB962C8B-B14F-4D97-AF65-F5344CB8AC3E}">
        <p14:creationId xmlns:p14="http://schemas.microsoft.com/office/powerpoint/2010/main" val="30807333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313509" y="68604"/>
            <a:ext cx="10249988" cy="6789396"/>
          </a:xfrm>
          <a:prstGeom prst="rect">
            <a:avLst/>
          </a:prstGeom>
          <a:ln>
            <a:solidFill>
              <a:schemeClr val="accent2">
                <a:lumMod val="75000"/>
              </a:schemeClr>
            </a:solidFill>
          </a:ln>
        </p:spPr>
      </p:pic>
    </p:spTree>
    <p:extLst>
      <p:ext uri="{BB962C8B-B14F-4D97-AF65-F5344CB8AC3E}">
        <p14:creationId xmlns:p14="http://schemas.microsoft.com/office/powerpoint/2010/main" val="338287097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85827" y="198442"/>
            <a:ext cx="11975543" cy="6593813"/>
          </a:xfrm>
          <a:prstGeom prst="rect">
            <a:avLst/>
          </a:prstGeom>
          <a:ln>
            <a:solidFill>
              <a:schemeClr val="accent2">
                <a:lumMod val="75000"/>
              </a:schemeClr>
            </a:solidFill>
          </a:ln>
        </p:spPr>
      </p:pic>
    </p:spTree>
    <p:extLst>
      <p:ext uri="{BB962C8B-B14F-4D97-AF65-F5344CB8AC3E}">
        <p14:creationId xmlns:p14="http://schemas.microsoft.com/office/powerpoint/2010/main" val="122370865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17714" y="116504"/>
            <a:ext cx="9962606" cy="6632639"/>
          </a:xfrm>
          <a:prstGeom prst="rect">
            <a:avLst/>
          </a:prstGeom>
          <a:ln>
            <a:solidFill>
              <a:schemeClr val="accent2">
                <a:lumMod val="75000"/>
              </a:schemeClr>
            </a:solidFill>
          </a:ln>
        </p:spPr>
      </p:pic>
      <p:sp useBgFill="1">
        <p:nvSpPr>
          <p:cNvPr id="3" name="Rettangolo 2"/>
          <p:cNvSpPr/>
          <p:nvPr/>
        </p:nvSpPr>
        <p:spPr>
          <a:xfrm>
            <a:off x="10224777" y="1678489"/>
            <a:ext cx="1854009" cy="3670236"/>
          </a:xfrm>
          <a:prstGeom prst="rect">
            <a:avLst/>
          </a:prstGeom>
          <a:ln>
            <a:solidFill>
              <a:schemeClr val="accent1"/>
            </a:solidFill>
          </a:ln>
        </p:spPr>
        <p:txBody>
          <a:bodyPr wrap="square">
            <a:spAutoFit/>
          </a:bodyPr>
          <a:lstStyle/>
          <a:p>
            <a:pPr algn="ctr">
              <a:spcAft>
                <a:spcPts val="0"/>
              </a:spcAft>
            </a:pPr>
            <a:endParaRPr lang="it-IT" sz="1050" b="1" dirty="0" smtClean="0">
              <a:solidFill>
                <a:schemeClr val="accent1">
                  <a:lumMod val="60000"/>
                  <a:lumOff val="40000"/>
                </a:schemeClr>
              </a:solidFill>
              <a:latin typeface="AR ESSENCE" panose="02000000000000000000" pitchFamily="2" charset="0"/>
              <a:ea typeface="Times New Roman" panose="02020603050405020304" pitchFamily="18" charset="0"/>
            </a:endParaRPr>
          </a:p>
          <a:p>
            <a:pPr algn="ctr"/>
            <a:endParaRPr lang="it-IT" sz="1200" b="1" dirty="0" smtClean="0">
              <a:solidFill>
                <a:srgbClr val="92D050"/>
              </a:solidFill>
              <a:latin typeface="Garamond" panose="02020404030301010803" pitchFamily="18" charset="0"/>
            </a:endParaRPr>
          </a:p>
          <a:p>
            <a:pPr algn="ctr"/>
            <a:endParaRPr lang="it-IT" sz="1200" b="1" dirty="0">
              <a:solidFill>
                <a:srgbClr val="92D050"/>
              </a:solidFill>
              <a:latin typeface="Garamond" panose="02020404030301010803" pitchFamily="18" charset="0"/>
            </a:endParaRPr>
          </a:p>
          <a:p>
            <a:pPr algn="ctr"/>
            <a:endParaRPr lang="it-IT" sz="1200" b="1" dirty="0" smtClean="0">
              <a:solidFill>
                <a:srgbClr val="92D050"/>
              </a:solidFill>
              <a:latin typeface="Garamond" panose="02020404030301010803" pitchFamily="18" charset="0"/>
            </a:endParaRPr>
          </a:p>
          <a:p>
            <a:pPr algn="ctr"/>
            <a:endParaRPr lang="it-IT" sz="1200" b="1" dirty="0">
              <a:solidFill>
                <a:srgbClr val="92D050"/>
              </a:solidFill>
              <a:latin typeface="Garamond" panose="02020404030301010803" pitchFamily="18" charset="0"/>
            </a:endParaRPr>
          </a:p>
          <a:p>
            <a:pPr algn="ctr"/>
            <a:r>
              <a:rPr lang="it-IT" sz="1200" b="1" dirty="0" smtClean="0">
                <a:solidFill>
                  <a:srgbClr val="92D050"/>
                </a:solidFill>
                <a:latin typeface="Garamond" panose="02020404030301010803" pitchFamily="18" charset="0"/>
              </a:rPr>
              <a:t>XXX </a:t>
            </a:r>
            <a:r>
              <a:rPr lang="it-IT" sz="1200" b="1" dirty="0">
                <a:solidFill>
                  <a:srgbClr val="92D050"/>
                </a:solidFill>
                <a:latin typeface="Garamond" panose="02020404030301010803" pitchFamily="18" charset="0"/>
              </a:rPr>
              <a:t>corso nazionale di </a:t>
            </a:r>
            <a:r>
              <a:rPr lang="it-IT" sz="1200" b="1" dirty="0" smtClean="0">
                <a:solidFill>
                  <a:srgbClr val="92D050"/>
                </a:solidFill>
                <a:latin typeface="Garamond" panose="02020404030301010803" pitchFamily="18" charset="0"/>
              </a:rPr>
              <a:t>formazione per </a:t>
            </a:r>
            <a:r>
              <a:rPr lang="it-IT" sz="1200" b="1" dirty="0">
                <a:solidFill>
                  <a:srgbClr val="92D050"/>
                </a:solidFill>
                <a:latin typeface="Garamond" panose="02020404030301010803" pitchFamily="18" charset="0"/>
              </a:rPr>
              <a:t>insegnanti</a:t>
            </a:r>
            <a:endParaRPr lang="it-IT" sz="1200" dirty="0">
              <a:solidFill>
                <a:srgbClr val="92D050"/>
              </a:solidFill>
              <a:latin typeface="Garamond" panose="02020404030301010803" pitchFamily="18" charset="0"/>
            </a:endParaRPr>
          </a:p>
          <a:p>
            <a:pPr algn="ctr"/>
            <a:endParaRPr lang="it-IT" sz="1400" b="1" i="1" dirty="0" smtClean="0">
              <a:solidFill>
                <a:srgbClr val="92D050"/>
              </a:solidFill>
              <a:latin typeface="Garamond" panose="02020404030301010803" pitchFamily="18" charset="0"/>
            </a:endParaRPr>
          </a:p>
          <a:p>
            <a:pPr algn="ctr"/>
            <a:r>
              <a:rPr lang="it-IT" sz="1600" b="1" dirty="0">
                <a:solidFill>
                  <a:srgbClr val="FFFF00"/>
                </a:solidFill>
                <a:latin typeface="Garamond" panose="02020404030301010803" pitchFamily="18" charset="0"/>
              </a:rPr>
              <a:t>“</a:t>
            </a:r>
            <a:r>
              <a:rPr lang="it-IT" sz="1600" b="1" dirty="0">
                <a:solidFill>
                  <a:srgbClr val="FFC000"/>
                </a:solidFill>
                <a:latin typeface="Garamond" panose="02020404030301010803" pitchFamily="18" charset="0"/>
              </a:rPr>
              <a:t>Cividale e le Valli del Natisone</a:t>
            </a:r>
            <a:r>
              <a:rPr lang="it-IT" sz="1600" b="1" dirty="0">
                <a:solidFill>
                  <a:srgbClr val="FFFF00"/>
                </a:solidFill>
                <a:latin typeface="Garamond" panose="02020404030301010803" pitchFamily="18" charset="0"/>
              </a:rPr>
              <a:t>”</a:t>
            </a:r>
            <a:endParaRPr lang="it-IT" sz="1600" dirty="0">
              <a:solidFill>
                <a:srgbClr val="FFFF00"/>
              </a:solidFill>
              <a:latin typeface="Garamond" panose="02020404030301010803" pitchFamily="18" charset="0"/>
            </a:endParaRPr>
          </a:p>
          <a:p>
            <a:pPr algn="ctr"/>
            <a:endParaRPr lang="it-IT" sz="1200" b="1" dirty="0" smtClean="0">
              <a:solidFill>
                <a:srgbClr val="92D050"/>
              </a:solidFill>
              <a:latin typeface="Garamond" panose="02020404030301010803" pitchFamily="18" charset="0"/>
              <a:cs typeface="Times New Roman" panose="02020603050405020304" pitchFamily="18" charset="0"/>
            </a:endParaRPr>
          </a:p>
          <a:p>
            <a:pPr algn="ctr"/>
            <a:r>
              <a:rPr lang="it-IT" sz="1200" b="1" dirty="0" smtClean="0">
                <a:solidFill>
                  <a:srgbClr val="92D050"/>
                </a:solidFill>
                <a:latin typeface="Garamond" panose="02020404030301010803" pitchFamily="18" charset="0"/>
                <a:cs typeface="Times New Roman" panose="02020603050405020304" pitchFamily="18" charset="0"/>
              </a:rPr>
              <a:t>Venerdì 6 </a:t>
            </a:r>
            <a:r>
              <a:rPr lang="it-IT" sz="1200" b="1" dirty="0" smtClean="0">
                <a:solidFill>
                  <a:srgbClr val="92D050"/>
                </a:solidFill>
                <a:latin typeface="Garamond" panose="02020404030301010803" pitchFamily="18" charset="0"/>
                <a:ea typeface="Calibri" panose="020F0502020204030204" pitchFamily="34" charset="0"/>
                <a:cs typeface="Times New Roman" panose="02020603050405020304" pitchFamily="18" charset="0"/>
              </a:rPr>
              <a:t>ottobre 2017</a:t>
            </a:r>
          </a:p>
          <a:p>
            <a:pPr algn="ctr"/>
            <a:endParaRPr lang="it-IT" sz="1200" dirty="0" smtClean="0">
              <a:latin typeface="Garamond" panose="02020404030301010803" pitchFamily="18" charset="0"/>
              <a:cs typeface="Times New Roman" panose="02020603050405020304" pitchFamily="18" charset="0"/>
            </a:endParaRPr>
          </a:p>
          <a:p>
            <a:pPr algn="ctr">
              <a:spcAft>
                <a:spcPts val="0"/>
              </a:spcAft>
            </a:pPr>
            <a:r>
              <a:rPr lang="it-IT" sz="1400" b="1" i="1" dirty="0">
                <a:solidFill>
                  <a:srgbClr val="FF0000"/>
                </a:solidFill>
                <a:latin typeface="Garamond" panose="02020404030301010803" pitchFamily="18" charset="0"/>
                <a:ea typeface="Calibri" panose="020F0502020204030204" pitchFamily="34" charset="0"/>
                <a:cs typeface="Times New Roman" panose="02020603050405020304" pitchFamily="18" charset="0"/>
              </a:rPr>
              <a:t>Dorsale del </a:t>
            </a:r>
            <a:r>
              <a:rPr lang="it-IT" sz="1400" b="1" i="1" dirty="0" err="1">
                <a:solidFill>
                  <a:srgbClr val="FF0000"/>
                </a:solidFill>
                <a:latin typeface="Garamond" panose="02020404030301010803" pitchFamily="18" charset="0"/>
                <a:ea typeface="Calibri" panose="020F0502020204030204" pitchFamily="34" charset="0"/>
                <a:cs typeface="Times New Roman" panose="02020603050405020304" pitchFamily="18" charset="0"/>
              </a:rPr>
              <a:t>Kolovrat</a:t>
            </a:r>
            <a:r>
              <a:rPr lang="it-IT" sz="1400" i="1" dirty="0">
                <a:solidFill>
                  <a:srgbClr val="FF0000"/>
                </a:solidFill>
                <a:latin typeface="Garamond" panose="02020404030301010803" pitchFamily="18" charset="0"/>
                <a:ea typeface="Calibri" panose="020F0502020204030204" pitchFamily="34" charset="0"/>
                <a:cs typeface="Times New Roman" panose="02020603050405020304" pitchFamily="18" charset="0"/>
              </a:rPr>
              <a:t>, </a:t>
            </a:r>
            <a:r>
              <a:rPr lang="it-IT" sz="1400" b="1" i="1" dirty="0">
                <a:solidFill>
                  <a:srgbClr val="FF0000"/>
                </a:solidFill>
                <a:latin typeface="Garamond" panose="02020404030301010803" pitchFamily="18" charset="0"/>
                <a:ea typeface="Calibri" panose="020F0502020204030204" pitchFamily="34" charset="0"/>
                <a:cs typeface="Times New Roman" panose="02020603050405020304" pitchFamily="18" charset="0"/>
              </a:rPr>
              <a:t>Museo all’aperto, Monte </a:t>
            </a:r>
            <a:r>
              <a:rPr lang="it-IT" sz="1400" b="1" i="1" dirty="0" err="1" smtClean="0">
                <a:solidFill>
                  <a:srgbClr val="FF0000"/>
                </a:solidFill>
                <a:latin typeface="Garamond" panose="02020404030301010803" pitchFamily="18" charset="0"/>
                <a:ea typeface="Calibri" panose="020F0502020204030204" pitchFamily="34" charset="0"/>
                <a:cs typeface="Times New Roman" panose="02020603050405020304" pitchFamily="18" charset="0"/>
              </a:rPr>
              <a:t>Klabuk</a:t>
            </a:r>
            <a:endParaRPr lang="it-IT" sz="1400" b="1" i="1" dirty="0">
              <a:solidFill>
                <a:srgbClr val="FF0000"/>
              </a:solidFill>
              <a:latin typeface="Garamond" panose="02020404030301010803" pitchFamily="18" charset="0"/>
              <a:ea typeface="Calibri" panose="020F0502020204030204" pitchFamily="34" charset="0"/>
              <a:cs typeface="Times New Roman" panose="02020603050405020304" pitchFamily="18" charset="0"/>
            </a:endParaRPr>
          </a:p>
          <a:p>
            <a:pPr algn="ctr"/>
            <a:endParaRPr lang="it-IT" sz="1400" b="1" dirty="0" smtClean="0">
              <a:solidFill>
                <a:srgbClr val="C00000"/>
              </a:solidFill>
              <a:latin typeface="Times New Roman" panose="02020603050405020304" pitchFamily="18" charset="0"/>
              <a:cs typeface="Times New Roman" panose="02020603050405020304" pitchFamily="18" charset="0"/>
            </a:endParaRPr>
          </a:p>
        </p:txBody>
      </p:sp>
      <p:pic>
        <p:nvPicPr>
          <p:cNvPr id="4" name="Immagine 3"/>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770718" y="1802675"/>
            <a:ext cx="762126" cy="68843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867740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61257" y="113211"/>
            <a:ext cx="8993052" cy="6744789"/>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2" name="Rettangolo 1"/>
          <p:cNvSpPr/>
          <p:nvPr/>
        </p:nvSpPr>
        <p:spPr>
          <a:xfrm>
            <a:off x="8865325" y="1766058"/>
            <a:ext cx="3187337" cy="3970318"/>
          </a:xfrm>
          <a:prstGeom prst="rect">
            <a:avLst/>
          </a:prstGeom>
        </p:spPr>
        <p:txBody>
          <a:bodyPr wrap="square">
            <a:spAutoFit/>
          </a:bodyPr>
          <a:lstStyle/>
          <a:p>
            <a:pPr marL="457200" algn="just"/>
            <a:r>
              <a:rPr lang="it-IT" sz="1200" i="1" dirty="0">
                <a:solidFill>
                  <a:srgbClr val="FFC000"/>
                </a:solidFill>
                <a:latin typeface="Arial" panose="020B0604020202020204" pitchFamily="34" charset="0"/>
                <a:cs typeface="Arial" panose="020B0604020202020204" pitchFamily="34" charset="0"/>
              </a:rPr>
              <a:t>Nell’area circostante la cima del Na </a:t>
            </a:r>
            <a:r>
              <a:rPr lang="it-IT" sz="1200" i="1" dirty="0" err="1">
                <a:solidFill>
                  <a:srgbClr val="FFC000"/>
                </a:solidFill>
                <a:latin typeface="Arial" panose="020B0604020202020204" pitchFamily="34" charset="0"/>
                <a:cs typeface="Arial" panose="020B0604020202020204" pitchFamily="34" charset="0"/>
              </a:rPr>
              <a:t>Gradu</a:t>
            </a:r>
            <a:r>
              <a:rPr lang="it-IT" sz="1200" i="1" dirty="0">
                <a:solidFill>
                  <a:srgbClr val="FFC000"/>
                </a:solidFill>
                <a:latin typeface="Arial" panose="020B0604020202020204" pitchFamily="34" charset="0"/>
                <a:cs typeface="Arial" panose="020B0604020202020204" pitchFamily="34" charset="0"/>
              </a:rPr>
              <a:t>/</a:t>
            </a:r>
            <a:r>
              <a:rPr lang="it-IT" sz="1200" i="1" dirty="0" err="1">
                <a:solidFill>
                  <a:srgbClr val="FFC000"/>
                </a:solidFill>
                <a:latin typeface="Arial" panose="020B0604020202020204" pitchFamily="34" charset="0"/>
                <a:cs typeface="Arial" panose="020B0604020202020204" pitchFamily="34" charset="0"/>
              </a:rPr>
              <a:t>Pod</a:t>
            </a:r>
            <a:r>
              <a:rPr lang="it-IT" sz="1200" i="1" dirty="0">
                <a:solidFill>
                  <a:srgbClr val="FFC000"/>
                </a:solidFill>
                <a:latin typeface="Arial" panose="020B0604020202020204" pitchFamily="34" charset="0"/>
                <a:cs typeface="Arial" panose="020B0604020202020204" pitchFamily="34" charset="0"/>
              </a:rPr>
              <a:t> </a:t>
            </a:r>
            <a:r>
              <a:rPr lang="it-IT" sz="1200" i="1" dirty="0" err="1">
                <a:solidFill>
                  <a:srgbClr val="FFC000"/>
                </a:solidFill>
                <a:latin typeface="Arial" panose="020B0604020202020204" pitchFamily="34" charset="0"/>
                <a:cs typeface="Arial" panose="020B0604020202020204" pitchFamily="34" charset="0"/>
              </a:rPr>
              <a:t>Klabuk</a:t>
            </a:r>
            <a:r>
              <a:rPr lang="it-IT" sz="1200" i="1" dirty="0">
                <a:solidFill>
                  <a:srgbClr val="FFC000"/>
                </a:solidFill>
                <a:latin typeface="Arial" panose="020B0604020202020204" pitchFamily="34" charset="0"/>
                <a:cs typeface="Arial" panose="020B0604020202020204" pitchFamily="34" charset="0"/>
              </a:rPr>
              <a:t> (1114 m.), la fondazione “Poti </a:t>
            </a:r>
            <a:r>
              <a:rPr lang="it-IT" sz="1200" i="1" dirty="0" err="1">
                <a:solidFill>
                  <a:srgbClr val="FFC000"/>
                </a:solidFill>
                <a:latin typeface="Arial" panose="020B0604020202020204" pitchFamily="34" charset="0"/>
                <a:cs typeface="Arial" panose="020B0604020202020204" pitchFamily="34" charset="0"/>
              </a:rPr>
              <a:t>miru</a:t>
            </a:r>
            <a:r>
              <a:rPr lang="it-IT" sz="1200" i="1" dirty="0">
                <a:solidFill>
                  <a:srgbClr val="FFC000"/>
                </a:solidFill>
                <a:latin typeface="Arial" panose="020B0604020202020204" pitchFamily="34" charset="0"/>
                <a:cs typeface="Arial" panose="020B0604020202020204" pitchFamily="34" charset="0"/>
              </a:rPr>
              <a:t> v </a:t>
            </a:r>
            <a:r>
              <a:rPr lang="it-IT" sz="1200" i="1" dirty="0" err="1">
                <a:solidFill>
                  <a:srgbClr val="FFC000"/>
                </a:solidFill>
                <a:latin typeface="Arial" panose="020B0604020202020204" pitchFamily="34" charset="0"/>
                <a:cs typeface="Arial" panose="020B0604020202020204" pitchFamily="34" charset="0"/>
              </a:rPr>
              <a:t>Posočju</a:t>
            </a:r>
            <a:r>
              <a:rPr lang="it-IT" sz="1200" i="1" dirty="0">
                <a:solidFill>
                  <a:srgbClr val="FFC000"/>
                </a:solidFill>
                <a:latin typeface="Arial" panose="020B0604020202020204" pitchFamily="34" charset="0"/>
                <a:cs typeface="Arial" panose="020B0604020202020204" pitchFamily="34" charset="0"/>
              </a:rPr>
              <a:t>” (sentieri di pace nell’Isontino), utilizzando anche materiali originali reperiti nell’area, ha ripristinato parte delle trincee, camminamenti e dei ricoveri della linea fortificata italiana che aveva il compito di difendere il Passo </a:t>
            </a:r>
            <a:r>
              <a:rPr lang="it-IT" sz="1200" i="1" dirty="0" err="1">
                <a:solidFill>
                  <a:srgbClr val="FFC000"/>
                </a:solidFill>
                <a:latin typeface="Arial" panose="020B0604020202020204" pitchFamily="34" charset="0"/>
                <a:cs typeface="Arial" panose="020B0604020202020204" pitchFamily="34" charset="0"/>
              </a:rPr>
              <a:t>Zagradan</a:t>
            </a:r>
            <a:r>
              <a:rPr lang="it-IT" sz="1200" i="1" dirty="0">
                <a:solidFill>
                  <a:srgbClr val="FFC000"/>
                </a:solidFill>
                <a:latin typeface="Arial" panose="020B0604020202020204" pitchFamily="34" charset="0"/>
                <a:cs typeface="Arial" panose="020B0604020202020204" pitchFamily="34" charset="0"/>
              </a:rPr>
              <a:t>; molto interessante è la scala a chiocciola che collega una postazione blindata con una caverna sottostante. La visita al museo è particolarmente interessante poiché permette di osservare i diversi tipi di fortificazioni italiane dell’epoca bellica e di osservare i diversi materiali utilizzati per la loro realizzazione: graticci, reti in metallo per rinforzare le scarpate, travi di legno e lamiera ondulata.     </a:t>
            </a:r>
            <a:endParaRPr lang="it-IT" sz="1200" i="1" dirty="0">
              <a:solidFill>
                <a:srgbClr val="FFC000"/>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6655088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13211" y="65585"/>
            <a:ext cx="10080617" cy="6792415"/>
          </a:xfrm>
          <a:prstGeom prst="rect">
            <a:avLst/>
          </a:prstGeom>
          <a:ln>
            <a:solidFill>
              <a:schemeClr val="accent2">
                <a:lumMod val="75000"/>
              </a:schemeClr>
            </a:solidFill>
          </a:ln>
        </p:spPr>
      </p:pic>
    </p:spTree>
    <p:extLst>
      <p:ext uri="{BB962C8B-B14F-4D97-AF65-F5344CB8AC3E}">
        <p14:creationId xmlns:p14="http://schemas.microsoft.com/office/powerpoint/2010/main" val="361823347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99405" y="0"/>
            <a:ext cx="9144000" cy="6858000"/>
          </a:xfrm>
          <a:prstGeom prst="rect">
            <a:avLst/>
          </a:prstGeom>
          <a:ln>
            <a:solidFill>
              <a:schemeClr val="accent2">
                <a:lumMod val="75000"/>
              </a:schemeClr>
            </a:solidFill>
          </a:ln>
        </p:spPr>
      </p:pic>
    </p:spTree>
    <p:extLst>
      <p:ext uri="{BB962C8B-B14F-4D97-AF65-F5344CB8AC3E}">
        <p14:creationId xmlns:p14="http://schemas.microsoft.com/office/powerpoint/2010/main" val="215059648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508113" y="75745"/>
            <a:ext cx="10987199" cy="6660336"/>
          </a:xfrm>
          <a:prstGeom prst="rect">
            <a:avLst/>
          </a:prstGeom>
          <a:ln w="38100" cap="sq">
            <a:solidFill>
              <a:schemeClr val="accent2">
                <a:lumMod val="50000"/>
              </a:schemeClr>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962196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14869" y="0"/>
            <a:ext cx="9144000" cy="6858000"/>
          </a:xfrm>
          <a:prstGeom prst="rect">
            <a:avLst/>
          </a:prstGeom>
          <a:ln>
            <a:solidFill>
              <a:schemeClr val="accent2">
                <a:lumMod val="75000"/>
              </a:schemeClr>
            </a:solidFill>
          </a:ln>
        </p:spPr>
      </p:pic>
      <p:pic>
        <p:nvPicPr>
          <p:cNvPr id="3" name="Immagin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993087" y="2603863"/>
            <a:ext cx="1650274" cy="1650274"/>
          </a:xfrm>
          <a:prstGeom prst="rect">
            <a:avLst/>
          </a:prstGeom>
          <a:ln>
            <a:solidFill>
              <a:schemeClr val="accent4">
                <a:lumMod val="75000"/>
              </a:schemeClr>
            </a:solidFill>
          </a:ln>
        </p:spPr>
      </p:pic>
    </p:spTree>
    <p:extLst>
      <p:ext uri="{BB962C8B-B14F-4D97-AF65-F5344CB8AC3E}">
        <p14:creationId xmlns:p14="http://schemas.microsoft.com/office/powerpoint/2010/main" val="109154823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10068" y="133200"/>
            <a:ext cx="11825177" cy="6633362"/>
          </a:xfrm>
          <a:prstGeom prst="rect">
            <a:avLst/>
          </a:prstGeom>
          <a:ln>
            <a:solidFill>
              <a:schemeClr val="accent2">
                <a:lumMod val="75000"/>
              </a:schemeClr>
            </a:solidFill>
          </a:ln>
        </p:spPr>
      </p:pic>
    </p:spTree>
    <p:extLst>
      <p:ext uri="{BB962C8B-B14F-4D97-AF65-F5344CB8AC3E}">
        <p14:creationId xmlns:p14="http://schemas.microsoft.com/office/powerpoint/2010/main" val="21944780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63972" y="0"/>
            <a:ext cx="9144000" cy="6858000"/>
          </a:xfrm>
          <a:prstGeom prst="rect">
            <a:avLst/>
          </a:prstGeom>
          <a:ln>
            <a:solidFill>
              <a:schemeClr val="accent2">
                <a:lumMod val="75000"/>
              </a:schemeClr>
            </a:solidFill>
          </a:ln>
        </p:spPr>
      </p:pic>
      <p:sp useBgFill="1">
        <p:nvSpPr>
          <p:cNvPr id="4" name="Rettangolo 3"/>
          <p:cNvSpPr/>
          <p:nvPr/>
        </p:nvSpPr>
        <p:spPr>
          <a:xfrm>
            <a:off x="9609072" y="1754921"/>
            <a:ext cx="1854009" cy="4024179"/>
          </a:xfrm>
          <a:prstGeom prst="rect">
            <a:avLst/>
          </a:prstGeom>
          <a:ln>
            <a:solidFill>
              <a:schemeClr val="accent2">
                <a:lumMod val="75000"/>
              </a:schemeClr>
            </a:solidFill>
          </a:ln>
        </p:spPr>
        <p:txBody>
          <a:bodyPr wrap="square">
            <a:spAutoFit/>
          </a:bodyPr>
          <a:lstStyle/>
          <a:p>
            <a:pPr algn="ctr">
              <a:spcAft>
                <a:spcPts val="0"/>
              </a:spcAft>
            </a:pPr>
            <a:endParaRPr lang="it-IT" sz="1050" b="1" dirty="0" smtClean="0">
              <a:solidFill>
                <a:schemeClr val="accent1">
                  <a:lumMod val="60000"/>
                  <a:lumOff val="40000"/>
                </a:schemeClr>
              </a:solidFill>
              <a:latin typeface="AR ESSENCE" panose="02000000000000000000" pitchFamily="2" charset="0"/>
              <a:ea typeface="Times New Roman" panose="02020603050405020304" pitchFamily="18" charset="0"/>
            </a:endParaRPr>
          </a:p>
          <a:p>
            <a:pPr algn="ctr"/>
            <a:endParaRPr lang="it-IT" sz="1200" b="1" dirty="0" smtClean="0">
              <a:solidFill>
                <a:srgbClr val="92D050"/>
              </a:solidFill>
              <a:latin typeface="Garamond" panose="02020404030301010803" pitchFamily="18" charset="0"/>
            </a:endParaRPr>
          </a:p>
          <a:p>
            <a:pPr algn="ctr"/>
            <a:endParaRPr lang="it-IT" sz="1200" b="1" dirty="0">
              <a:solidFill>
                <a:srgbClr val="92D050"/>
              </a:solidFill>
              <a:latin typeface="Garamond" panose="02020404030301010803" pitchFamily="18" charset="0"/>
            </a:endParaRPr>
          </a:p>
          <a:p>
            <a:pPr algn="ctr"/>
            <a:endParaRPr lang="it-IT" sz="1200" b="1" dirty="0" smtClean="0">
              <a:solidFill>
                <a:srgbClr val="92D050"/>
              </a:solidFill>
              <a:latin typeface="Garamond" panose="02020404030301010803" pitchFamily="18" charset="0"/>
            </a:endParaRPr>
          </a:p>
          <a:p>
            <a:pPr algn="ctr"/>
            <a:endParaRPr lang="it-IT" sz="1200" b="1" dirty="0">
              <a:solidFill>
                <a:srgbClr val="92D050"/>
              </a:solidFill>
              <a:latin typeface="Garamond" panose="02020404030301010803" pitchFamily="18" charset="0"/>
            </a:endParaRPr>
          </a:p>
          <a:p>
            <a:pPr algn="ctr"/>
            <a:r>
              <a:rPr lang="it-IT" sz="1200" b="1" dirty="0" smtClean="0">
                <a:solidFill>
                  <a:srgbClr val="92D050"/>
                </a:solidFill>
                <a:latin typeface="Garamond" panose="02020404030301010803" pitchFamily="18" charset="0"/>
              </a:rPr>
              <a:t>XXX </a:t>
            </a:r>
            <a:r>
              <a:rPr lang="it-IT" sz="1200" b="1" dirty="0">
                <a:solidFill>
                  <a:srgbClr val="92D050"/>
                </a:solidFill>
                <a:latin typeface="Garamond" panose="02020404030301010803" pitchFamily="18" charset="0"/>
              </a:rPr>
              <a:t>corso nazionale di </a:t>
            </a:r>
            <a:r>
              <a:rPr lang="it-IT" sz="1200" b="1" dirty="0" smtClean="0">
                <a:solidFill>
                  <a:srgbClr val="92D050"/>
                </a:solidFill>
                <a:latin typeface="Garamond" panose="02020404030301010803" pitchFamily="18" charset="0"/>
              </a:rPr>
              <a:t>formazione per </a:t>
            </a:r>
            <a:r>
              <a:rPr lang="it-IT" sz="1200" b="1" dirty="0">
                <a:solidFill>
                  <a:srgbClr val="92D050"/>
                </a:solidFill>
                <a:latin typeface="Garamond" panose="02020404030301010803" pitchFamily="18" charset="0"/>
              </a:rPr>
              <a:t>insegnanti</a:t>
            </a:r>
            <a:endParaRPr lang="it-IT" sz="1200" dirty="0">
              <a:solidFill>
                <a:srgbClr val="92D050"/>
              </a:solidFill>
              <a:latin typeface="Garamond" panose="02020404030301010803" pitchFamily="18" charset="0"/>
            </a:endParaRPr>
          </a:p>
          <a:p>
            <a:pPr algn="ctr"/>
            <a:endParaRPr lang="it-IT" sz="1400" b="1" i="1" dirty="0" smtClean="0">
              <a:solidFill>
                <a:srgbClr val="92D050"/>
              </a:solidFill>
              <a:latin typeface="Garamond" panose="02020404030301010803" pitchFamily="18" charset="0"/>
            </a:endParaRPr>
          </a:p>
          <a:p>
            <a:pPr algn="ctr"/>
            <a:r>
              <a:rPr lang="it-IT" sz="1600" b="1" dirty="0">
                <a:solidFill>
                  <a:srgbClr val="FFFF00"/>
                </a:solidFill>
                <a:latin typeface="Garamond" panose="02020404030301010803" pitchFamily="18" charset="0"/>
              </a:rPr>
              <a:t>“</a:t>
            </a:r>
            <a:r>
              <a:rPr lang="it-IT" sz="1600" b="1" dirty="0">
                <a:solidFill>
                  <a:srgbClr val="FFC000"/>
                </a:solidFill>
                <a:latin typeface="Garamond" panose="02020404030301010803" pitchFamily="18" charset="0"/>
              </a:rPr>
              <a:t>Cividale e le Valli del Natisone</a:t>
            </a:r>
            <a:r>
              <a:rPr lang="it-IT" sz="1600" b="1" dirty="0">
                <a:solidFill>
                  <a:srgbClr val="FFFF00"/>
                </a:solidFill>
                <a:latin typeface="Garamond" panose="02020404030301010803" pitchFamily="18" charset="0"/>
              </a:rPr>
              <a:t>”</a:t>
            </a:r>
            <a:endParaRPr lang="it-IT" sz="1600" dirty="0">
              <a:solidFill>
                <a:srgbClr val="FFFF00"/>
              </a:solidFill>
              <a:latin typeface="Garamond" panose="02020404030301010803" pitchFamily="18" charset="0"/>
            </a:endParaRPr>
          </a:p>
          <a:p>
            <a:pPr algn="ctr"/>
            <a:endParaRPr lang="it-IT" sz="1200" b="1" dirty="0" smtClean="0">
              <a:solidFill>
                <a:srgbClr val="92D050"/>
              </a:solidFill>
              <a:latin typeface="Garamond" panose="02020404030301010803" pitchFamily="18" charset="0"/>
            </a:endParaRPr>
          </a:p>
          <a:p>
            <a:pPr algn="ctr"/>
            <a:r>
              <a:rPr lang="it-IT" sz="1200" b="1" dirty="0" smtClean="0">
                <a:solidFill>
                  <a:srgbClr val="92D050"/>
                </a:solidFill>
                <a:latin typeface="Garamond" panose="02020404030301010803" pitchFamily="18" charset="0"/>
              </a:rPr>
              <a:t>Giovedì 5 </a:t>
            </a:r>
            <a:r>
              <a:rPr lang="it-IT" sz="1200" b="1" dirty="0" smtClean="0">
                <a:solidFill>
                  <a:srgbClr val="92D050"/>
                </a:solidFill>
                <a:latin typeface="Garamond" panose="02020404030301010803" pitchFamily="18" charset="0"/>
                <a:ea typeface="Calibri" panose="020F0502020204030204" pitchFamily="34" charset="0"/>
              </a:rPr>
              <a:t>ottobre 2017</a:t>
            </a:r>
          </a:p>
          <a:p>
            <a:pPr algn="ctr"/>
            <a:endParaRPr lang="it-IT" sz="1200" dirty="0" smtClean="0"/>
          </a:p>
          <a:p>
            <a:pPr algn="ctr"/>
            <a:endParaRPr lang="it-IT" sz="1200" b="1" dirty="0" smtClean="0">
              <a:solidFill>
                <a:srgbClr val="FFC000"/>
              </a:solidFill>
            </a:endParaRPr>
          </a:p>
          <a:p>
            <a:pPr algn="ctr"/>
            <a:r>
              <a:rPr lang="it-IT" sz="1400" b="1" i="1" dirty="0" smtClean="0">
                <a:solidFill>
                  <a:srgbClr val="FF0000"/>
                </a:solidFill>
              </a:rPr>
              <a:t>Monumento ai  Battaglioni «Cividale» "</a:t>
            </a:r>
            <a:r>
              <a:rPr lang="it-IT" sz="1400" b="1" i="1" dirty="0">
                <a:solidFill>
                  <a:srgbClr val="FF0000"/>
                </a:solidFill>
              </a:rPr>
              <a:t>Val Natisone" e "Monte </a:t>
            </a:r>
            <a:r>
              <a:rPr lang="it-IT" sz="1400" b="1" i="1" dirty="0" err="1">
                <a:solidFill>
                  <a:srgbClr val="FF0000"/>
                </a:solidFill>
              </a:rPr>
              <a:t>Matajur</a:t>
            </a:r>
            <a:r>
              <a:rPr lang="it-IT" sz="1400" b="1" i="1" dirty="0">
                <a:solidFill>
                  <a:srgbClr val="FF0000"/>
                </a:solidFill>
              </a:rPr>
              <a:t>"</a:t>
            </a:r>
            <a:endParaRPr lang="it-IT" sz="1400" i="1" dirty="0">
              <a:solidFill>
                <a:srgbClr val="FF0000"/>
              </a:solidFill>
            </a:endParaRPr>
          </a:p>
          <a:p>
            <a:pPr algn="ctr"/>
            <a:endParaRPr lang="it-IT" sz="1100" dirty="0">
              <a:solidFill>
                <a:srgbClr val="FFC000"/>
              </a:solidFill>
              <a:latin typeface="Garamond" panose="02020404030301010803" pitchFamily="18" charset="0"/>
            </a:endParaRPr>
          </a:p>
        </p:txBody>
      </p:sp>
      <p:pic>
        <p:nvPicPr>
          <p:cNvPr id="5" name="Immagine 4"/>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155013" y="1837509"/>
            <a:ext cx="762126" cy="68843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247616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51252" y="0"/>
            <a:ext cx="9889495" cy="68580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1825340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672514" y="122284"/>
            <a:ext cx="10883760" cy="664427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294022079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45152" y="0"/>
            <a:ext cx="9699317" cy="6858000"/>
          </a:xfrm>
          <a:prstGeom prst="rect">
            <a:avLst/>
          </a:prstGeom>
          <a:ln>
            <a:solidFill>
              <a:schemeClr val="accent2">
                <a:lumMod val="75000"/>
              </a:schemeClr>
            </a:solidFill>
          </a:ln>
        </p:spPr>
      </p:pic>
    </p:spTree>
    <p:extLst>
      <p:ext uri="{BB962C8B-B14F-4D97-AF65-F5344CB8AC3E}">
        <p14:creationId xmlns:p14="http://schemas.microsoft.com/office/powerpoint/2010/main" val="94922618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380331" y="82154"/>
            <a:ext cx="11559120" cy="6775846"/>
          </a:xfrm>
          <a:prstGeom prst="rect">
            <a:avLst/>
          </a:prstGeom>
          <a:ln>
            <a:solidFill>
              <a:schemeClr val="accent2">
                <a:lumMod val="75000"/>
              </a:schemeClr>
            </a:solidFill>
          </a:ln>
        </p:spPr>
      </p:pic>
    </p:spTree>
    <p:extLst>
      <p:ext uri="{BB962C8B-B14F-4D97-AF65-F5344CB8AC3E}">
        <p14:creationId xmlns:p14="http://schemas.microsoft.com/office/powerpoint/2010/main" val="148288489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52548" y="0"/>
            <a:ext cx="9144000" cy="6858000"/>
          </a:xfrm>
          <a:prstGeom prst="rect">
            <a:avLst/>
          </a:prstGeom>
          <a:ln>
            <a:solidFill>
              <a:schemeClr val="accent2">
                <a:lumMod val="75000"/>
              </a:schemeClr>
            </a:solidFill>
          </a:ln>
        </p:spPr>
      </p:pic>
    </p:spTree>
    <p:extLst>
      <p:ext uri="{BB962C8B-B14F-4D97-AF65-F5344CB8AC3E}">
        <p14:creationId xmlns:p14="http://schemas.microsoft.com/office/powerpoint/2010/main" val="11476380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19073" y="48498"/>
            <a:ext cx="11111075" cy="6809502"/>
          </a:xfrm>
          <a:prstGeom prst="rect">
            <a:avLst/>
          </a:prstGeom>
          <a:ln>
            <a:solidFill>
              <a:schemeClr val="accent2">
                <a:lumMod val="75000"/>
              </a:schemeClr>
            </a:solidFill>
          </a:ln>
        </p:spPr>
      </p:pic>
    </p:spTree>
    <p:extLst>
      <p:ext uri="{BB962C8B-B14F-4D97-AF65-F5344CB8AC3E}">
        <p14:creationId xmlns:p14="http://schemas.microsoft.com/office/powerpoint/2010/main" val="19377196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magine 8"/>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90697" y="0"/>
            <a:ext cx="9144000" cy="68580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useBgFill="1">
        <p:nvSpPr>
          <p:cNvPr id="3" name="Rettangolo 2"/>
          <p:cNvSpPr/>
          <p:nvPr/>
        </p:nvSpPr>
        <p:spPr>
          <a:xfrm>
            <a:off x="9866812" y="1154096"/>
            <a:ext cx="2090948" cy="4131900"/>
          </a:xfrm>
          <a:prstGeom prst="rect">
            <a:avLst/>
          </a:prstGeom>
          <a:ln>
            <a:solidFill>
              <a:schemeClr val="bg1"/>
            </a:solidFill>
          </a:ln>
        </p:spPr>
        <p:txBody>
          <a:bodyPr wrap="square">
            <a:spAutoFit/>
          </a:bodyPr>
          <a:lstStyle/>
          <a:p>
            <a:pPr algn="ctr">
              <a:spcAft>
                <a:spcPts val="0"/>
              </a:spcAft>
            </a:pPr>
            <a:endParaRPr lang="it-IT" sz="1050" b="1" dirty="0" smtClean="0">
              <a:solidFill>
                <a:schemeClr val="accent1">
                  <a:lumMod val="60000"/>
                  <a:lumOff val="40000"/>
                </a:schemeClr>
              </a:solidFill>
              <a:latin typeface="AR ESSENCE" panose="02000000000000000000" pitchFamily="2" charset="0"/>
              <a:ea typeface="Times New Roman" panose="02020603050405020304" pitchFamily="18" charset="0"/>
            </a:endParaRPr>
          </a:p>
          <a:p>
            <a:pPr algn="ctr"/>
            <a:endParaRPr lang="it-IT" sz="1200" b="1" dirty="0" smtClean="0">
              <a:solidFill>
                <a:srgbClr val="92D050"/>
              </a:solidFill>
              <a:latin typeface="Garamond" panose="02020404030301010803" pitchFamily="18" charset="0"/>
            </a:endParaRPr>
          </a:p>
          <a:p>
            <a:pPr algn="ctr"/>
            <a:endParaRPr lang="it-IT" sz="1200" b="1" dirty="0">
              <a:solidFill>
                <a:srgbClr val="92D050"/>
              </a:solidFill>
              <a:latin typeface="Garamond" panose="02020404030301010803" pitchFamily="18" charset="0"/>
            </a:endParaRPr>
          </a:p>
          <a:p>
            <a:pPr algn="ctr"/>
            <a:endParaRPr lang="it-IT" sz="1200" b="1" dirty="0" smtClean="0">
              <a:solidFill>
                <a:srgbClr val="92D050"/>
              </a:solidFill>
              <a:latin typeface="Garamond" panose="02020404030301010803" pitchFamily="18" charset="0"/>
            </a:endParaRPr>
          </a:p>
          <a:p>
            <a:pPr algn="ctr"/>
            <a:endParaRPr lang="it-IT" sz="1200" b="1" dirty="0">
              <a:solidFill>
                <a:srgbClr val="92D050"/>
              </a:solidFill>
              <a:latin typeface="Garamond" panose="02020404030301010803" pitchFamily="18" charset="0"/>
            </a:endParaRPr>
          </a:p>
          <a:p>
            <a:pPr algn="ctr"/>
            <a:r>
              <a:rPr lang="it-IT" sz="1200" b="1" dirty="0" smtClean="0">
                <a:solidFill>
                  <a:srgbClr val="92D050"/>
                </a:solidFill>
                <a:latin typeface="Garamond" panose="02020404030301010803" pitchFamily="18" charset="0"/>
              </a:rPr>
              <a:t>XXX </a:t>
            </a:r>
            <a:r>
              <a:rPr lang="it-IT" sz="1200" b="1" dirty="0">
                <a:solidFill>
                  <a:srgbClr val="92D050"/>
                </a:solidFill>
                <a:latin typeface="Garamond" panose="02020404030301010803" pitchFamily="18" charset="0"/>
              </a:rPr>
              <a:t>corso nazionale di </a:t>
            </a:r>
            <a:r>
              <a:rPr lang="it-IT" sz="1200" b="1" dirty="0" smtClean="0">
                <a:solidFill>
                  <a:srgbClr val="92D050"/>
                </a:solidFill>
                <a:latin typeface="Garamond" panose="02020404030301010803" pitchFamily="18" charset="0"/>
              </a:rPr>
              <a:t>formazione per </a:t>
            </a:r>
            <a:r>
              <a:rPr lang="it-IT" sz="1200" b="1" dirty="0">
                <a:solidFill>
                  <a:srgbClr val="92D050"/>
                </a:solidFill>
                <a:latin typeface="Garamond" panose="02020404030301010803" pitchFamily="18" charset="0"/>
              </a:rPr>
              <a:t>insegnanti</a:t>
            </a:r>
            <a:endParaRPr lang="it-IT" sz="1200" dirty="0">
              <a:solidFill>
                <a:srgbClr val="92D050"/>
              </a:solidFill>
              <a:latin typeface="Garamond" panose="02020404030301010803" pitchFamily="18" charset="0"/>
            </a:endParaRPr>
          </a:p>
          <a:p>
            <a:pPr algn="ctr"/>
            <a:endParaRPr lang="it-IT" sz="1400" b="1" i="1" dirty="0" smtClean="0">
              <a:solidFill>
                <a:srgbClr val="92D050"/>
              </a:solidFill>
              <a:latin typeface="Garamond" panose="02020404030301010803" pitchFamily="18" charset="0"/>
            </a:endParaRPr>
          </a:p>
          <a:p>
            <a:pPr algn="ctr"/>
            <a:r>
              <a:rPr lang="it-IT" sz="1600" b="1" dirty="0">
                <a:solidFill>
                  <a:srgbClr val="FFFF00"/>
                </a:solidFill>
                <a:latin typeface="Garamond" panose="02020404030301010803" pitchFamily="18" charset="0"/>
              </a:rPr>
              <a:t>“</a:t>
            </a:r>
            <a:r>
              <a:rPr lang="it-IT" sz="1600" b="1" dirty="0">
                <a:solidFill>
                  <a:srgbClr val="FFC000"/>
                </a:solidFill>
                <a:latin typeface="Garamond" panose="02020404030301010803" pitchFamily="18" charset="0"/>
              </a:rPr>
              <a:t>Cividale e le Valli del Natisone</a:t>
            </a:r>
            <a:r>
              <a:rPr lang="it-IT" sz="1600" b="1" dirty="0">
                <a:solidFill>
                  <a:srgbClr val="FFFF00"/>
                </a:solidFill>
                <a:latin typeface="Garamond" panose="02020404030301010803" pitchFamily="18" charset="0"/>
              </a:rPr>
              <a:t>”</a:t>
            </a:r>
            <a:endParaRPr lang="it-IT" sz="1600" dirty="0">
              <a:solidFill>
                <a:srgbClr val="FFFF00"/>
              </a:solidFill>
              <a:latin typeface="Garamond" panose="02020404030301010803" pitchFamily="18" charset="0"/>
            </a:endParaRPr>
          </a:p>
          <a:p>
            <a:pPr algn="ctr"/>
            <a:endParaRPr lang="it-IT" sz="1200" b="1" dirty="0" smtClean="0">
              <a:solidFill>
                <a:srgbClr val="92D050"/>
              </a:solidFill>
              <a:latin typeface="Garamond" panose="02020404030301010803" pitchFamily="18" charset="0"/>
              <a:cs typeface="Times New Roman" panose="02020603050405020304" pitchFamily="18" charset="0"/>
            </a:endParaRPr>
          </a:p>
          <a:p>
            <a:pPr algn="ctr"/>
            <a:r>
              <a:rPr lang="it-IT" sz="1200" b="1" dirty="0" smtClean="0">
                <a:solidFill>
                  <a:srgbClr val="92D050"/>
                </a:solidFill>
                <a:latin typeface="Garamond" panose="02020404030301010803" pitchFamily="18" charset="0"/>
                <a:cs typeface="Times New Roman" panose="02020603050405020304" pitchFamily="18" charset="0"/>
              </a:rPr>
              <a:t>Venerdì 6 </a:t>
            </a:r>
            <a:r>
              <a:rPr lang="it-IT" sz="1200" b="1" dirty="0" smtClean="0">
                <a:solidFill>
                  <a:srgbClr val="92D050"/>
                </a:solidFill>
                <a:latin typeface="Garamond" panose="02020404030301010803" pitchFamily="18" charset="0"/>
                <a:ea typeface="Calibri" panose="020F0502020204030204" pitchFamily="34" charset="0"/>
                <a:cs typeface="Times New Roman" panose="02020603050405020304" pitchFamily="18" charset="0"/>
              </a:rPr>
              <a:t>ottobre 2017</a:t>
            </a:r>
          </a:p>
          <a:p>
            <a:pPr algn="ctr"/>
            <a:endParaRPr lang="it-IT" sz="1200" dirty="0" smtClean="0">
              <a:latin typeface="Garamond" panose="02020404030301010803" pitchFamily="18" charset="0"/>
              <a:cs typeface="Times New Roman" panose="02020603050405020304" pitchFamily="18" charset="0"/>
            </a:endParaRPr>
          </a:p>
          <a:p>
            <a:pPr algn="ctr">
              <a:spcAft>
                <a:spcPts val="0"/>
              </a:spcAft>
            </a:pPr>
            <a:r>
              <a:rPr lang="it-IT" sz="1400" b="1" i="1" dirty="0" smtClean="0">
                <a:solidFill>
                  <a:srgbClr val="FF0000"/>
                </a:solidFill>
                <a:latin typeface="Garamond" panose="02020404030301010803" pitchFamily="18" charset="0"/>
                <a:ea typeface="Calibri" panose="020F0502020204030204" pitchFamily="34" charset="0"/>
                <a:cs typeface="Times New Roman" panose="02020603050405020304" pitchFamily="18" charset="0"/>
              </a:rPr>
              <a:t>Chiesetta di </a:t>
            </a:r>
          </a:p>
          <a:p>
            <a:pPr algn="ctr">
              <a:spcAft>
                <a:spcPts val="0"/>
              </a:spcAft>
            </a:pPr>
            <a:r>
              <a:rPr lang="it-IT" sz="1400" b="1" i="1" dirty="0" smtClean="0">
                <a:solidFill>
                  <a:srgbClr val="FF0000"/>
                </a:solidFill>
                <a:latin typeface="Garamond" panose="02020404030301010803" pitchFamily="18" charset="0"/>
                <a:ea typeface="Calibri" panose="020F0502020204030204" pitchFamily="34" charset="0"/>
                <a:cs typeface="Times New Roman" panose="02020603050405020304" pitchFamily="18" charset="0"/>
              </a:rPr>
              <a:t>San Nicolò</a:t>
            </a:r>
          </a:p>
          <a:p>
            <a:pPr algn="ctr">
              <a:spcAft>
                <a:spcPts val="0"/>
              </a:spcAft>
            </a:pPr>
            <a:endParaRPr lang="it-IT" sz="1400" b="1" i="1" dirty="0" smtClean="0">
              <a:solidFill>
                <a:srgbClr val="FF0000"/>
              </a:solidFill>
              <a:latin typeface="Garamond" panose="02020404030301010803" pitchFamily="18" charset="0"/>
              <a:ea typeface="Calibri" panose="020F0502020204030204" pitchFamily="34" charset="0"/>
              <a:cs typeface="Times New Roman" panose="02020603050405020304" pitchFamily="18" charset="0"/>
            </a:endParaRPr>
          </a:p>
          <a:p>
            <a:pPr algn="ctr">
              <a:spcAft>
                <a:spcPts val="0"/>
              </a:spcAft>
            </a:pPr>
            <a:r>
              <a:rPr lang="it-IT" sz="1400" b="1" i="1" dirty="0">
                <a:solidFill>
                  <a:srgbClr val="FF0000"/>
                </a:solidFill>
                <a:latin typeface="Garamond" panose="02020404030301010803" pitchFamily="18" charset="0"/>
              </a:rPr>
              <a:t>Raffigurazione storica a cura del “Reparto Storico Fiamme Verdi”</a:t>
            </a:r>
            <a:endParaRPr lang="it-IT" sz="1400" b="1" i="1" dirty="0">
              <a:solidFill>
                <a:srgbClr val="FF0000"/>
              </a:solidFill>
              <a:latin typeface="Garamond" panose="02020404030301010803" pitchFamily="18" charset="0"/>
              <a:ea typeface="Calibri" panose="020F0502020204030204" pitchFamily="34" charset="0"/>
              <a:cs typeface="Times New Roman" panose="02020603050405020304" pitchFamily="18" charset="0"/>
            </a:endParaRPr>
          </a:p>
          <a:p>
            <a:pPr algn="ctr"/>
            <a:endParaRPr lang="it-IT" sz="1400" b="1" dirty="0" smtClean="0">
              <a:solidFill>
                <a:srgbClr val="C00000"/>
              </a:solidFill>
              <a:latin typeface="Times New Roman" panose="02020603050405020304" pitchFamily="18" charset="0"/>
              <a:cs typeface="Times New Roman" panose="02020603050405020304" pitchFamily="18" charset="0"/>
            </a:endParaRPr>
          </a:p>
        </p:txBody>
      </p:sp>
      <p:pic>
        <p:nvPicPr>
          <p:cNvPr id="4" name="Immagine 3"/>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531223" y="1236618"/>
            <a:ext cx="762126" cy="68843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156409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07348" y="0"/>
            <a:ext cx="9144000" cy="6858000"/>
          </a:xfrm>
          <a:prstGeom prst="rect">
            <a:avLst/>
          </a:prstGeom>
          <a:ln>
            <a:solidFill>
              <a:schemeClr val="accent2">
                <a:lumMod val="75000"/>
              </a:schemeClr>
            </a:solidFill>
          </a:ln>
        </p:spPr>
      </p:pic>
      <p:sp>
        <p:nvSpPr>
          <p:cNvPr id="3" name="Rettangolo 2"/>
          <p:cNvSpPr/>
          <p:nvPr/>
        </p:nvSpPr>
        <p:spPr>
          <a:xfrm>
            <a:off x="9701348" y="787963"/>
            <a:ext cx="2360023" cy="4524315"/>
          </a:xfrm>
          <a:prstGeom prst="rect">
            <a:avLst/>
          </a:prstGeom>
        </p:spPr>
        <p:txBody>
          <a:bodyPr wrap="square">
            <a:spAutoFit/>
          </a:bodyPr>
          <a:lstStyle/>
          <a:p>
            <a:pPr marL="457200"/>
            <a:r>
              <a:rPr lang="it-IT" sz="1200" b="1" kern="1800" dirty="0" smtClean="0">
                <a:solidFill>
                  <a:srgbClr val="FFC000"/>
                </a:solidFill>
                <a:latin typeface="Arial" panose="020B0604020202020204" pitchFamily="34" charset="0"/>
                <a:cs typeface="Arial" panose="020B0604020202020204" pitchFamily="34" charset="0"/>
              </a:rPr>
              <a:t>Chiesetta di San Nicolò</a:t>
            </a:r>
          </a:p>
          <a:p>
            <a:pPr marL="457200"/>
            <a:endParaRPr lang="it-IT" sz="1200" i="1" kern="1800" dirty="0">
              <a:solidFill>
                <a:srgbClr val="FFC000"/>
              </a:solidFill>
              <a:latin typeface="Arial" panose="020B0604020202020204" pitchFamily="34" charset="0"/>
              <a:cs typeface="Arial" panose="020B0604020202020204" pitchFamily="34" charset="0"/>
            </a:endParaRPr>
          </a:p>
          <a:p>
            <a:pPr marL="457200"/>
            <a:r>
              <a:rPr lang="it-IT" sz="1200" i="1" kern="1800" dirty="0" smtClean="0">
                <a:solidFill>
                  <a:srgbClr val="FFC000"/>
                </a:solidFill>
                <a:latin typeface="Arial" panose="020B0604020202020204" pitchFamily="34" charset="0"/>
                <a:cs typeface="Arial" panose="020B0604020202020204" pitchFamily="34" charset="0"/>
              </a:rPr>
              <a:t>Nella </a:t>
            </a:r>
            <a:r>
              <a:rPr lang="it-IT" sz="1200" i="1" kern="1800" dirty="0">
                <a:solidFill>
                  <a:srgbClr val="FFC000"/>
                </a:solidFill>
                <a:latin typeface="Arial" panose="020B0604020202020204" pitchFamily="34" charset="0"/>
                <a:cs typeface="Arial" panose="020B0604020202020204" pitchFamily="34" charset="0"/>
              </a:rPr>
              <a:t>località di Janich, Comune di San Leonardo, nel cuore delle Valli del Natisone, su una piccola radura circondata da alberi di tiglio si può scoprire la chiesetta di San Nicolò, un tipico edificio di culto alpino risalente al Medio Evo e restaurato a metà del XIX secolo. In questo luogo è possibile riscontrare alcune testimonianze riguardanti la Grande Guerra e risalenti ai combattimenti che qui si sono verificati nei giorni immediatamente successivi la rotta di Caporetto. </a:t>
            </a:r>
            <a:endParaRPr lang="it-IT" sz="1200" i="1" dirty="0">
              <a:solidFill>
                <a:srgbClr val="FFC000"/>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40439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18012" y="85373"/>
            <a:ext cx="11225348" cy="6772627"/>
          </a:xfrm>
          <a:prstGeom prst="rect">
            <a:avLst/>
          </a:prstGeom>
          <a:ln>
            <a:solidFill>
              <a:schemeClr val="accent2">
                <a:lumMod val="75000"/>
              </a:schemeClr>
            </a:solidFill>
          </a:ln>
        </p:spPr>
      </p:pic>
    </p:spTree>
    <p:extLst>
      <p:ext uri="{BB962C8B-B14F-4D97-AF65-F5344CB8AC3E}">
        <p14:creationId xmlns:p14="http://schemas.microsoft.com/office/powerpoint/2010/main" val="259977507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24000" y="0"/>
            <a:ext cx="9144000" cy="6858000"/>
          </a:xfrm>
          <a:prstGeom prst="rect">
            <a:avLst/>
          </a:prstGeom>
          <a:ln>
            <a:solidFill>
              <a:schemeClr val="accent2">
                <a:lumMod val="75000"/>
              </a:schemeClr>
            </a:solidFill>
          </a:ln>
        </p:spPr>
      </p:pic>
    </p:spTree>
    <p:extLst>
      <p:ext uri="{BB962C8B-B14F-4D97-AF65-F5344CB8AC3E}">
        <p14:creationId xmlns:p14="http://schemas.microsoft.com/office/powerpoint/2010/main" val="1142651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30627" y="104504"/>
            <a:ext cx="9528879" cy="6683828"/>
          </a:xfrm>
          <a:prstGeom prst="rect">
            <a:avLst/>
          </a:prstGeom>
          <a:ln>
            <a:solidFill>
              <a:schemeClr val="accent2">
                <a:lumMod val="75000"/>
              </a:schemeClr>
            </a:solidFill>
          </a:ln>
        </p:spPr>
      </p:pic>
      <p:pic>
        <p:nvPicPr>
          <p:cNvPr id="3" name="Immagin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78083" y="2487658"/>
            <a:ext cx="1411294" cy="1917519"/>
          </a:xfrm>
          <a:prstGeom prst="rect">
            <a:avLst/>
          </a:prstGeom>
          <a:ln>
            <a:solidFill>
              <a:schemeClr val="accent4">
                <a:lumMod val="75000"/>
              </a:schemeClr>
            </a:solidFill>
          </a:ln>
        </p:spPr>
      </p:pic>
    </p:spTree>
    <p:extLst>
      <p:ext uri="{BB962C8B-B14F-4D97-AF65-F5344CB8AC3E}">
        <p14:creationId xmlns:p14="http://schemas.microsoft.com/office/powerpoint/2010/main" val="317051717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04503" y="0"/>
            <a:ext cx="9144000" cy="6858000"/>
          </a:xfrm>
          <a:prstGeom prst="rect">
            <a:avLst/>
          </a:prstGeom>
          <a:ln>
            <a:solidFill>
              <a:schemeClr val="accent2">
                <a:lumMod val="75000"/>
              </a:schemeClr>
            </a:solidFill>
          </a:ln>
        </p:spPr>
      </p:pic>
      <p:pic>
        <p:nvPicPr>
          <p:cNvPr id="3" name="Immagin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993087" y="2603863"/>
            <a:ext cx="1650274" cy="1650274"/>
          </a:xfrm>
          <a:prstGeom prst="rect">
            <a:avLst/>
          </a:prstGeom>
          <a:ln>
            <a:solidFill>
              <a:schemeClr val="accent4">
                <a:lumMod val="75000"/>
              </a:schemeClr>
            </a:solidFill>
          </a:ln>
        </p:spPr>
      </p:pic>
    </p:spTree>
    <p:extLst>
      <p:ext uri="{BB962C8B-B14F-4D97-AF65-F5344CB8AC3E}">
        <p14:creationId xmlns:p14="http://schemas.microsoft.com/office/powerpoint/2010/main" val="36013012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41588" y="0"/>
            <a:ext cx="9144000" cy="6858000"/>
          </a:xfrm>
          <a:prstGeom prst="rect">
            <a:avLst/>
          </a:prstGeom>
          <a:ln>
            <a:solidFill>
              <a:schemeClr val="accent2">
                <a:lumMod val="75000"/>
              </a:schemeClr>
            </a:solidFill>
          </a:ln>
        </p:spPr>
      </p:pic>
    </p:spTree>
    <p:extLst>
      <p:ext uri="{BB962C8B-B14F-4D97-AF65-F5344CB8AC3E}">
        <p14:creationId xmlns:p14="http://schemas.microsoft.com/office/powerpoint/2010/main" val="415908252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78377" y="0"/>
            <a:ext cx="9144000" cy="6858000"/>
          </a:xfrm>
          <a:prstGeom prst="rect">
            <a:avLst/>
          </a:prstGeom>
          <a:ln>
            <a:solidFill>
              <a:schemeClr val="accent2">
                <a:lumMod val="75000"/>
              </a:schemeClr>
            </a:solidFill>
          </a:ln>
        </p:spPr>
      </p:pic>
    </p:spTree>
    <p:extLst>
      <p:ext uri="{BB962C8B-B14F-4D97-AF65-F5344CB8AC3E}">
        <p14:creationId xmlns:p14="http://schemas.microsoft.com/office/powerpoint/2010/main" val="141863929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23578" y="0"/>
            <a:ext cx="9144000" cy="6858000"/>
          </a:xfrm>
          <a:prstGeom prst="rect">
            <a:avLst/>
          </a:prstGeom>
          <a:ln>
            <a:solidFill>
              <a:schemeClr val="accent2">
                <a:lumMod val="75000"/>
              </a:schemeClr>
            </a:solidFill>
          </a:ln>
        </p:spPr>
      </p:pic>
    </p:spTree>
    <p:extLst>
      <p:ext uri="{BB962C8B-B14F-4D97-AF65-F5344CB8AC3E}">
        <p14:creationId xmlns:p14="http://schemas.microsoft.com/office/powerpoint/2010/main" val="235943594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38446" y="0"/>
            <a:ext cx="9144000" cy="6858000"/>
          </a:xfrm>
          <a:prstGeom prst="rect">
            <a:avLst/>
          </a:prstGeom>
          <a:ln>
            <a:solidFill>
              <a:schemeClr val="accent2">
                <a:lumMod val="75000"/>
              </a:schemeClr>
            </a:solidFill>
          </a:ln>
        </p:spPr>
      </p:pic>
    </p:spTree>
    <p:extLst>
      <p:ext uri="{BB962C8B-B14F-4D97-AF65-F5344CB8AC3E}">
        <p14:creationId xmlns:p14="http://schemas.microsoft.com/office/powerpoint/2010/main" val="289970386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24000" y="0"/>
            <a:ext cx="9144000" cy="6858000"/>
          </a:xfrm>
          <a:prstGeom prst="rect">
            <a:avLst/>
          </a:prstGeom>
          <a:ln>
            <a:solidFill>
              <a:schemeClr val="accent2">
                <a:lumMod val="75000"/>
              </a:schemeClr>
            </a:solidFill>
          </a:ln>
        </p:spPr>
      </p:pic>
    </p:spTree>
    <p:extLst>
      <p:ext uri="{BB962C8B-B14F-4D97-AF65-F5344CB8AC3E}">
        <p14:creationId xmlns:p14="http://schemas.microsoft.com/office/powerpoint/2010/main" val="25333974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72811" y="0"/>
            <a:ext cx="9144000" cy="6858000"/>
          </a:xfrm>
          <a:prstGeom prst="rect">
            <a:avLst/>
          </a:prstGeom>
          <a:ln>
            <a:solidFill>
              <a:schemeClr val="accent2">
                <a:lumMod val="75000"/>
              </a:schemeClr>
            </a:solidFill>
          </a:ln>
        </p:spPr>
      </p:pic>
      <p:sp useBgFill="1">
        <p:nvSpPr>
          <p:cNvPr id="4" name="Rettangolo 3"/>
          <p:cNvSpPr/>
          <p:nvPr/>
        </p:nvSpPr>
        <p:spPr>
          <a:xfrm>
            <a:off x="10142504" y="1671271"/>
            <a:ext cx="1854009" cy="3808735"/>
          </a:xfrm>
          <a:prstGeom prst="rect">
            <a:avLst/>
          </a:prstGeom>
          <a:ln>
            <a:solidFill>
              <a:schemeClr val="accent2">
                <a:lumMod val="75000"/>
              </a:schemeClr>
            </a:solidFill>
          </a:ln>
        </p:spPr>
        <p:txBody>
          <a:bodyPr wrap="square">
            <a:spAutoFit/>
          </a:bodyPr>
          <a:lstStyle/>
          <a:p>
            <a:pPr algn="ctr">
              <a:spcAft>
                <a:spcPts val="0"/>
              </a:spcAft>
            </a:pPr>
            <a:endParaRPr lang="it-IT" sz="1050" b="1" dirty="0" smtClean="0">
              <a:solidFill>
                <a:schemeClr val="accent1">
                  <a:lumMod val="60000"/>
                  <a:lumOff val="40000"/>
                </a:schemeClr>
              </a:solidFill>
              <a:latin typeface="AR ESSENCE" panose="02000000000000000000" pitchFamily="2" charset="0"/>
              <a:ea typeface="Times New Roman" panose="02020603050405020304" pitchFamily="18" charset="0"/>
            </a:endParaRPr>
          </a:p>
          <a:p>
            <a:pPr algn="ctr"/>
            <a:endParaRPr lang="it-IT" sz="1200" b="1" dirty="0" smtClean="0">
              <a:solidFill>
                <a:srgbClr val="92D050"/>
              </a:solidFill>
              <a:latin typeface="Garamond" panose="02020404030301010803" pitchFamily="18" charset="0"/>
            </a:endParaRPr>
          </a:p>
          <a:p>
            <a:pPr algn="ctr"/>
            <a:endParaRPr lang="it-IT" sz="1200" b="1" dirty="0" smtClean="0">
              <a:solidFill>
                <a:srgbClr val="92D050"/>
              </a:solidFill>
              <a:latin typeface="Garamond" panose="02020404030301010803" pitchFamily="18" charset="0"/>
            </a:endParaRPr>
          </a:p>
          <a:p>
            <a:pPr algn="ctr"/>
            <a:endParaRPr lang="it-IT" sz="1200" b="1" dirty="0">
              <a:solidFill>
                <a:srgbClr val="92D050"/>
              </a:solidFill>
              <a:latin typeface="Garamond" panose="02020404030301010803" pitchFamily="18" charset="0"/>
            </a:endParaRPr>
          </a:p>
          <a:p>
            <a:pPr algn="ctr"/>
            <a:endParaRPr lang="it-IT" sz="1200" b="1" dirty="0" smtClean="0">
              <a:solidFill>
                <a:srgbClr val="92D050"/>
              </a:solidFill>
              <a:latin typeface="Garamond" panose="02020404030301010803" pitchFamily="18" charset="0"/>
            </a:endParaRPr>
          </a:p>
          <a:p>
            <a:pPr algn="ctr"/>
            <a:endParaRPr lang="it-IT" sz="1200" b="1" dirty="0" smtClean="0">
              <a:solidFill>
                <a:srgbClr val="92D050"/>
              </a:solidFill>
              <a:latin typeface="Garamond" panose="02020404030301010803" pitchFamily="18" charset="0"/>
            </a:endParaRPr>
          </a:p>
          <a:p>
            <a:pPr algn="ctr"/>
            <a:r>
              <a:rPr lang="it-IT" sz="1200" b="1" dirty="0" smtClean="0">
                <a:solidFill>
                  <a:srgbClr val="92D050"/>
                </a:solidFill>
                <a:latin typeface="Garamond" panose="02020404030301010803" pitchFamily="18" charset="0"/>
              </a:rPr>
              <a:t>XXX </a:t>
            </a:r>
            <a:r>
              <a:rPr lang="it-IT" sz="1200" b="1" dirty="0">
                <a:solidFill>
                  <a:srgbClr val="92D050"/>
                </a:solidFill>
                <a:latin typeface="Garamond" panose="02020404030301010803" pitchFamily="18" charset="0"/>
              </a:rPr>
              <a:t>corso nazionale di </a:t>
            </a:r>
            <a:r>
              <a:rPr lang="it-IT" sz="1200" b="1" dirty="0" smtClean="0">
                <a:solidFill>
                  <a:srgbClr val="92D050"/>
                </a:solidFill>
                <a:latin typeface="Garamond" panose="02020404030301010803" pitchFamily="18" charset="0"/>
              </a:rPr>
              <a:t>formazione per </a:t>
            </a:r>
            <a:r>
              <a:rPr lang="it-IT" sz="1200" b="1" dirty="0">
                <a:solidFill>
                  <a:srgbClr val="92D050"/>
                </a:solidFill>
                <a:latin typeface="Garamond" panose="02020404030301010803" pitchFamily="18" charset="0"/>
              </a:rPr>
              <a:t>insegnanti</a:t>
            </a:r>
            <a:endParaRPr lang="it-IT" sz="1200" dirty="0">
              <a:solidFill>
                <a:srgbClr val="92D050"/>
              </a:solidFill>
              <a:latin typeface="Garamond" panose="02020404030301010803" pitchFamily="18" charset="0"/>
            </a:endParaRPr>
          </a:p>
          <a:p>
            <a:pPr algn="ctr"/>
            <a:endParaRPr lang="it-IT" sz="1400" b="1" i="1" dirty="0" smtClean="0">
              <a:solidFill>
                <a:srgbClr val="92D050"/>
              </a:solidFill>
              <a:latin typeface="Garamond" panose="02020404030301010803" pitchFamily="18" charset="0"/>
            </a:endParaRPr>
          </a:p>
          <a:p>
            <a:pPr algn="ctr"/>
            <a:r>
              <a:rPr lang="it-IT" sz="1600" b="1" dirty="0">
                <a:solidFill>
                  <a:srgbClr val="FFFF00"/>
                </a:solidFill>
                <a:latin typeface="Garamond" panose="02020404030301010803" pitchFamily="18" charset="0"/>
              </a:rPr>
              <a:t>“</a:t>
            </a:r>
            <a:r>
              <a:rPr lang="it-IT" sz="1600" b="1" dirty="0">
                <a:solidFill>
                  <a:srgbClr val="FFC000"/>
                </a:solidFill>
                <a:latin typeface="Garamond" panose="02020404030301010803" pitchFamily="18" charset="0"/>
              </a:rPr>
              <a:t>Cividale e le Valli del Natisone</a:t>
            </a:r>
            <a:r>
              <a:rPr lang="it-IT" sz="1600" b="1" dirty="0">
                <a:solidFill>
                  <a:srgbClr val="FFFF00"/>
                </a:solidFill>
                <a:latin typeface="Garamond" panose="02020404030301010803" pitchFamily="18" charset="0"/>
              </a:rPr>
              <a:t>”</a:t>
            </a:r>
            <a:endParaRPr lang="it-IT" sz="1600" dirty="0">
              <a:solidFill>
                <a:srgbClr val="FFFF00"/>
              </a:solidFill>
              <a:latin typeface="Garamond" panose="02020404030301010803" pitchFamily="18" charset="0"/>
            </a:endParaRPr>
          </a:p>
          <a:p>
            <a:pPr algn="ctr"/>
            <a:endParaRPr lang="it-IT" sz="1200" b="1" dirty="0" smtClean="0">
              <a:solidFill>
                <a:srgbClr val="92D050"/>
              </a:solidFill>
              <a:latin typeface="Garamond" panose="02020404030301010803" pitchFamily="18" charset="0"/>
            </a:endParaRPr>
          </a:p>
          <a:p>
            <a:pPr algn="ctr"/>
            <a:r>
              <a:rPr lang="it-IT" sz="1200" b="1" dirty="0" smtClean="0">
                <a:solidFill>
                  <a:srgbClr val="92D050"/>
                </a:solidFill>
                <a:latin typeface="Garamond" panose="02020404030301010803" pitchFamily="18" charset="0"/>
              </a:rPr>
              <a:t>Venerdì 6 </a:t>
            </a:r>
            <a:r>
              <a:rPr lang="it-IT" sz="1200" b="1" dirty="0" smtClean="0">
                <a:solidFill>
                  <a:srgbClr val="92D050"/>
                </a:solidFill>
                <a:latin typeface="Garamond" panose="02020404030301010803" pitchFamily="18" charset="0"/>
                <a:ea typeface="Calibri" panose="020F0502020204030204" pitchFamily="34" charset="0"/>
              </a:rPr>
              <a:t>ottobre 2017</a:t>
            </a:r>
          </a:p>
          <a:p>
            <a:pPr algn="ctr"/>
            <a:endParaRPr lang="it-IT" sz="1200" dirty="0" smtClean="0"/>
          </a:p>
          <a:p>
            <a:pPr algn="ctr"/>
            <a:r>
              <a:rPr lang="it-IT" sz="1400" b="1" i="1" dirty="0">
                <a:solidFill>
                  <a:srgbClr val="C00000"/>
                </a:solidFill>
                <a:latin typeface="Garamond" panose="02020404030301010803" pitchFamily="18" charset="0"/>
              </a:rPr>
              <a:t>Visita</a:t>
            </a:r>
            <a:r>
              <a:rPr lang="it-IT" sz="1400" i="1" dirty="0">
                <a:solidFill>
                  <a:srgbClr val="C00000"/>
                </a:solidFill>
                <a:latin typeface="Garamond" panose="02020404030301010803" pitchFamily="18" charset="0"/>
              </a:rPr>
              <a:t> a una cantina vinicola a Spessa di Cividale</a:t>
            </a:r>
          </a:p>
          <a:p>
            <a:pPr algn="ctr"/>
            <a:endParaRPr lang="it-IT" sz="1100" dirty="0">
              <a:solidFill>
                <a:srgbClr val="FFC000"/>
              </a:solidFill>
              <a:latin typeface="Garamond" panose="02020404030301010803" pitchFamily="18" charset="0"/>
            </a:endParaRPr>
          </a:p>
        </p:txBody>
      </p:sp>
      <p:pic>
        <p:nvPicPr>
          <p:cNvPr id="5" name="Immagine 4"/>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688445" y="1793966"/>
            <a:ext cx="762126" cy="68843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468427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39635" y="0"/>
            <a:ext cx="9144000" cy="6858000"/>
          </a:xfrm>
          <a:prstGeom prst="rect">
            <a:avLst/>
          </a:prstGeom>
          <a:ln>
            <a:solidFill>
              <a:schemeClr val="accent2">
                <a:lumMod val="75000"/>
              </a:schemeClr>
            </a:solidFill>
          </a:ln>
        </p:spPr>
      </p:pic>
    </p:spTree>
    <p:extLst>
      <p:ext uri="{BB962C8B-B14F-4D97-AF65-F5344CB8AC3E}">
        <p14:creationId xmlns:p14="http://schemas.microsoft.com/office/powerpoint/2010/main" val="137807903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42949" y="0"/>
            <a:ext cx="9144000" cy="6858000"/>
          </a:xfrm>
          <a:prstGeom prst="rect">
            <a:avLst/>
          </a:prstGeom>
          <a:ln>
            <a:solidFill>
              <a:schemeClr val="accent2">
                <a:lumMod val="75000"/>
              </a:schemeClr>
            </a:solidFill>
          </a:ln>
        </p:spPr>
      </p:pic>
    </p:spTree>
    <p:extLst>
      <p:ext uri="{BB962C8B-B14F-4D97-AF65-F5344CB8AC3E}">
        <p14:creationId xmlns:p14="http://schemas.microsoft.com/office/powerpoint/2010/main" val="272796041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50595" y="0"/>
            <a:ext cx="9144000" cy="6858000"/>
          </a:xfrm>
          <a:prstGeom prst="rect">
            <a:avLst/>
          </a:prstGeom>
          <a:ln>
            <a:solidFill>
              <a:schemeClr val="accent2">
                <a:lumMod val="75000"/>
              </a:schemeClr>
            </a:solidFill>
          </a:ln>
        </p:spPr>
      </p:pic>
      <p:sp useBgFill="1">
        <p:nvSpPr>
          <p:cNvPr id="3" name="Rettangolo 2"/>
          <p:cNvSpPr/>
          <p:nvPr/>
        </p:nvSpPr>
        <p:spPr>
          <a:xfrm>
            <a:off x="10111567" y="1871569"/>
            <a:ext cx="1854009" cy="3424014"/>
          </a:xfrm>
          <a:prstGeom prst="rect">
            <a:avLst/>
          </a:prstGeom>
          <a:ln>
            <a:solidFill>
              <a:schemeClr val="accent1"/>
            </a:solidFill>
          </a:ln>
        </p:spPr>
        <p:txBody>
          <a:bodyPr wrap="square">
            <a:spAutoFit/>
          </a:bodyPr>
          <a:lstStyle/>
          <a:p>
            <a:pPr algn="ctr">
              <a:spcAft>
                <a:spcPts val="0"/>
              </a:spcAft>
            </a:pPr>
            <a:endParaRPr lang="it-IT" sz="1050" b="1" dirty="0" smtClean="0">
              <a:solidFill>
                <a:schemeClr val="accent1">
                  <a:lumMod val="60000"/>
                  <a:lumOff val="40000"/>
                </a:schemeClr>
              </a:solidFill>
              <a:latin typeface="AR ESSENCE" panose="02000000000000000000" pitchFamily="2" charset="0"/>
              <a:ea typeface="Times New Roman" panose="02020603050405020304" pitchFamily="18" charset="0"/>
            </a:endParaRPr>
          </a:p>
          <a:p>
            <a:pPr algn="ctr"/>
            <a:endParaRPr lang="it-IT" sz="1200" b="1" dirty="0" smtClean="0">
              <a:solidFill>
                <a:srgbClr val="92D050"/>
              </a:solidFill>
              <a:latin typeface="Garamond" panose="02020404030301010803" pitchFamily="18" charset="0"/>
            </a:endParaRPr>
          </a:p>
          <a:p>
            <a:pPr algn="ctr"/>
            <a:endParaRPr lang="it-IT" sz="1200" b="1" dirty="0">
              <a:solidFill>
                <a:srgbClr val="92D050"/>
              </a:solidFill>
              <a:latin typeface="Garamond" panose="02020404030301010803" pitchFamily="18" charset="0"/>
            </a:endParaRPr>
          </a:p>
          <a:p>
            <a:pPr algn="ctr"/>
            <a:endParaRPr lang="it-IT" sz="1200" b="1" dirty="0" smtClean="0">
              <a:solidFill>
                <a:srgbClr val="92D050"/>
              </a:solidFill>
              <a:latin typeface="Garamond" panose="02020404030301010803" pitchFamily="18" charset="0"/>
            </a:endParaRPr>
          </a:p>
          <a:p>
            <a:pPr algn="ctr"/>
            <a:endParaRPr lang="it-IT" sz="1200" b="1" dirty="0">
              <a:solidFill>
                <a:srgbClr val="92D050"/>
              </a:solidFill>
              <a:latin typeface="Garamond" panose="02020404030301010803" pitchFamily="18" charset="0"/>
            </a:endParaRPr>
          </a:p>
          <a:p>
            <a:pPr algn="ctr"/>
            <a:r>
              <a:rPr lang="it-IT" sz="1200" b="1" dirty="0" smtClean="0">
                <a:solidFill>
                  <a:srgbClr val="92D050"/>
                </a:solidFill>
                <a:latin typeface="Garamond" panose="02020404030301010803" pitchFamily="18" charset="0"/>
              </a:rPr>
              <a:t>XXX </a:t>
            </a:r>
            <a:r>
              <a:rPr lang="it-IT" sz="1200" b="1" dirty="0">
                <a:solidFill>
                  <a:srgbClr val="92D050"/>
                </a:solidFill>
                <a:latin typeface="Garamond" panose="02020404030301010803" pitchFamily="18" charset="0"/>
              </a:rPr>
              <a:t>corso nazionale di </a:t>
            </a:r>
            <a:r>
              <a:rPr lang="it-IT" sz="1200" b="1" dirty="0" smtClean="0">
                <a:solidFill>
                  <a:srgbClr val="92D050"/>
                </a:solidFill>
                <a:latin typeface="Garamond" panose="02020404030301010803" pitchFamily="18" charset="0"/>
              </a:rPr>
              <a:t>formazione per </a:t>
            </a:r>
            <a:r>
              <a:rPr lang="it-IT" sz="1200" b="1" dirty="0">
                <a:solidFill>
                  <a:srgbClr val="92D050"/>
                </a:solidFill>
                <a:latin typeface="Garamond" panose="02020404030301010803" pitchFamily="18" charset="0"/>
              </a:rPr>
              <a:t>insegnanti</a:t>
            </a:r>
            <a:endParaRPr lang="it-IT" sz="1200" dirty="0">
              <a:solidFill>
                <a:srgbClr val="92D050"/>
              </a:solidFill>
              <a:latin typeface="Garamond" panose="02020404030301010803" pitchFamily="18" charset="0"/>
            </a:endParaRPr>
          </a:p>
          <a:p>
            <a:pPr algn="ctr"/>
            <a:endParaRPr lang="it-IT" sz="1400" b="1" i="1" dirty="0" smtClean="0">
              <a:solidFill>
                <a:srgbClr val="92D050"/>
              </a:solidFill>
              <a:latin typeface="Garamond" panose="02020404030301010803" pitchFamily="18" charset="0"/>
            </a:endParaRPr>
          </a:p>
          <a:p>
            <a:pPr algn="ctr"/>
            <a:r>
              <a:rPr lang="it-IT" sz="1600" b="1" dirty="0">
                <a:solidFill>
                  <a:srgbClr val="FFFF00"/>
                </a:solidFill>
                <a:latin typeface="Garamond" panose="02020404030301010803" pitchFamily="18" charset="0"/>
              </a:rPr>
              <a:t>“</a:t>
            </a:r>
            <a:r>
              <a:rPr lang="it-IT" sz="1600" b="1" dirty="0">
                <a:solidFill>
                  <a:srgbClr val="FFC000"/>
                </a:solidFill>
                <a:latin typeface="Garamond" panose="02020404030301010803" pitchFamily="18" charset="0"/>
              </a:rPr>
              <a:t>Cividale e le Valli del Natisone</a:t>
            </a:r>
            <a:r>
              <a:rPr lang="it-IT" sz="1600" b="1" dirty="0">
                <a:solidFill>
                  <a:srgbClr val="FFFF00"/>
                </a:solidFill>
                <a:latin typeface="Garamond" panose="02020404030301010803" pitchFamily="18" charset="0"/>
              </a:rPr>
              <a:t>”</a:t>
            </a:r>
            <a:endParaRPr lang="it-IT" sz="1600" dirty="0">
              <a:solidFill>
                <a:srgbClr val="FFFF00"/>
              </a:solidFill>
              <a:latin typeface="Garamond" panose="02020404030301010803" pitchFamily="18" charset="0"/>
            </a:endParaRPr>
          </a:p>
          <a:p>
            <a:pPr algn="ctr"/>
            <a:endParaRPr lang="it-IT" sz="1200" b="1" dirty="0" smtClean="0">
              <a:solidFill>
                <a:srgbClr val="92D050"/>
              </a:solidFill>
              <a:latin typeface="Garamond" panose="02020404030301010803" pitchFamily="18" charset="0"/>
            </a:endParaRPr>
          </a:p>
          <a:p>
            <a:pPr algn="ctr"/>
            <a:r>
              <a:rPr lang="it-IT" sz="1200" b="1" dirty="0" smtClean="0">
                <a:solidFill>
                  <a:srgbClr val="92D050"/>
                </a:solidFill>
                <a:latin typeface="Garamond" panose="02020404030301010803" pitchFamily="18" charset="0"/>
              </a:rPr>
              <a:t>Sabato 7 </a:t>
            </a:r>
            <a:r>
              <a:rPr lang="it-IT" sz="1200" b="1" dirty="0" smtClean="0">
                <a:solidFill>
                  <a:srgbClr val="92D050"/>
                </a:solidFill>
                <a:latin typeface="Garamond" panose="02020404030301010803" pitchFamily="18" charset="0"/>
                <a:ea typeface="Calibri" panose="020F0502020204030204" pitchFamily="34" charset="0"/>
              </a:rPr>
              <a:t>ottobre 2017</a:t>
            </a:r>
          </a:p>
          <a:p>
            <a:pPr algn="ctr"/>
            <a:endParaRPr lang="it-IT" sz="1200" dirty="0" smtClean="0"/>
          </a:p>
          <a:p>
            <a:pPr algn="ctr"/>
            <a:r>
              <a:rPr lang="it-IT" sz="1400" b="1" i="1" dirty="0" smtClean="0">
                <a:solidFill>
                  <a:srgbClr val="C00000"/>
                </a:solidFill>
              </a:rPr>
              <a:t>Caporetto </a:t>
            </a:r>
            <a:r>
              <a:rPr lang="it-IT" sz="1400" b="1" i="1" dirty="0">
                <a:solidFill>
                  <a:srgbClr val="C00000"/>
                </a:solidFill>
              </a:rPr>
              <a:t>(SLO) </a:t>
            </a:r>
            <a:endParaRPr lang="it-IT" sz="1400" b="1" i="1" dirty="0" smtClean="0">
              <a:solidFill>
                <a:srgbClr val="C00000"/>
              </a:solidFill>
            </a:endParaRPr>
          </a:p>
          <a:p>
            <a:pPr algn="ctr"/>
            <a:r>
              <a:rPr lang="it-IT" sz="1400" b="1" i="1" dirty="0">
                <a:solidFill>
                  <a:srgbClr val="C00000"/>
                </a:solidFill>
              </a:rPr>
              <a:t>Visita al Museo </a:t>
            </a:r>
            <a:endParaRPr lang="it-IT" sz="1400" b="1" i="1" dirty="0" smtClean="0">
              <a:solidFill>
                <a:srgbClr val="C00000"/>
              </a:solidFill>
            </a:endParaRPr>
          </a:p>
          <a:p>
            <a:pPr algn="ctr"/>
            <a:endParaRPr lang="it-IT" sz="1200" dirty="0">
              <a:solidFill>
                <a:srgbClr val="92D050"/>
              </a:solidFill>
              <a:latin typeface="Garamond" panose="02020404030301010803" pitchFamily="18" charset="0"/>
            </a:endParaRPr>
          </a:p>
        </p:txBody>
      </p:sp>
      <p:pic>
        <p:nvPicPr>
          <p:cNvPr id="4" name="Immagine 3"/>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657508" y="1968137"/>
            <a:ext cx="762126" cy="68843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30858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47101" y="113211"/>
            <a:ext cx="10083543" cy="663593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4215359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62617" y="0"/>
            <a:ext cx="9144000" cy="6858000"/>
          </a:xfrm>
          <a:prstGeom prst="rect">
            <a:avLst/>
          </a:prstGeom>
          <a:ln>
            <a:solidFill>
              <a:schemeClr val="accent2">
                <a:lumMod val="75000"/>
              </a:schemeClr>
            </a:solidFill>
          </a:ln>
        </p:spPr>
      </p:pic>
      <p:sp>
        <p:nvSpPr>
          <p:cNvPr id="3" name="Rettangolo 2"/>
          <p:cNvSpPr/>
          <p:nvPr/>
        </p:nvSpPr>
        <p:spPr>
          <a:xfrm>
            <a:off x="9300754" y="428178"/>
            <a:ext cx="2778034" cy="5447645"/>
          </a:xfrm>
          <a:prstGeom prst="rect">
            <a:avLst/>
          </a:prstGeom>
        </p:spPr>
        <p:txBody>
          <a:bodyPr wrap="square">
            <a:spAutoFit/>
          </a:bodyPr>
          <a:lstStyle/>
          <a:p>
            <a:pPr marL="457200" algn="just"/>
            <a:r>
              <a:rPr lang="it-IT" sz="1200" b="1" dirty="0">
                <a:solidFill>
                  <a:srgbClr val="FFC000"/>
                </a:solidFill>
                <a:latin typeface="Arial" panose="020B0604020202020204" pitchFamily="34" charset="0"/>
                <a:cs typeface="Arial" panose="020B0604020202020204" pitchFamily="34" charset="0"/>
              </a:rPr>
              <a:t>Museo di Caporetto </a:t>
            </a:r>
            <a:endParaRPr lang="it-IT" sz="1200" b="1" dirty="0" smtClean="0">
              <a:solidFill>
                <a:srgbClr val="FFC000"/>
              </a:solidFill>
              <a:latin typeface="Arial" panose="020B0604020202020204" pitchFamily="34" charset="0"/>
              <a:cs typeface="Arial" panose="020B0604020202020204" pitchFamily="34" charset="0"/>
            </a:endParaRPr>
          </a:p>
          <a:p>
            <a:pPr marL="457200" algn="just"/>
            <a:endParaRPr lang="it-IT" sz="1200" i="1" dirty="0" smtClean="0">
              <a:solidFill>
                <a:srgbClr val="FFC000"/>
              </a:solidFill>
              <a:latin typeface="Arial" panose="020B0604020202020204" pitchFamily="34" charset="0"/>
              <a:cs typeface="Arial" panose="020B0604020202020204" pitchFamily="34" charset="0"/>
            </a:endParaRPr>
          </a:p>
          <a:p>
            <a:pPr marL="457200"/>
            <a:r>
              <a:rPr lang="it-IT" sz="1200" i="1" dirty="0" smtClean="0">
                <a:solidFill>
                  <a:srgbClr val="FFC000"/>
                </a:solidFill>
                <a:latin typeface="Arial" panose="020B0604020202020204" pitchFamily="34" charset="0"/>
                <a:cs typeface="Arial" panose="020B0604020202020204" pitchFamily="34" charset="0"/>
              </a:rPr>
              <a:t>Inaugurato </a:t>
            </a:r>
            <a:r>
              <a:rPr lang="it-IT" sz="1200" i="1" dirty="0">
                <a:solidFill>
                  <a:srgbClr val="FFC000"/>
                </a:solidFill>
                <a:latin typeface="Arial" panose="020B0604020202020204" pitchFamily="34" charset="0"/>
                <a:cs typeface="Arial" panose="020B0604020202020204" pitchFamily="34" charset="0"/>
              </a:rPr>
              <a:t>il 24 ottobre 1990, </a:t>
            </a:r>
            <a:r>
              <a:rPr lang="it-IT" sz="1200" i="1" dirty="0" smtClean="0">
                <a:solidFill>
                  <a:srgbClr val="FFC000"/>
                </a:solidFill>
                <a:latin typeface="Arial" panose="020B0604020202020204" pitchFamily="34" charset="0"/>
                <a:cs typeface="Arial" panose="020B0604020202020204" pitchFamily="34" charset="0"/>
              </a:rPr>
              <a:t>il, </a:t>
            </a:r>
            <a:r>
              <a:rPr lang="it-IT" sz="1200" i="1" dirty="0">
                <a:solidFill>
                  <a:srgbClr val="FFC000"/>
                </a:solidFill>
                <a:latin typeface="Arial" panose="020B0604020202020204" pitchFamily="34" charset="0"/>
                <a:cs typeface="Arial" panose="020B0604020202020204" pitchFamily="34" charset="0"/>
              </a:rPr>
              <a:t>ospitato nella centrale settecentesca “Casa </a:t>
            </a:r>
            <a:r>
              <a:rPr lang="it-IT" sz="1200" i="1" dirty="0" err="1">
                <a:solidFill>
                  <a:srgbClr val="FFC000"/>
                </a:solidFill>
                <a:latin typeface="Arial" panose="020B0604020202020204" pitchFamily="34" charset="0"/>
                <a:cs typeface="Arial" panose="020B0604020202020204" pitchFamily="34" charset="0"/>
              </a:rPr>
              <a:t>Mašera</a:t>
            </a:r>
            <a:r>
              <a:rPr lang="it-IT" sz="1200" i="1" dirty="0">
                <a:solidFill>
                  <a:srgbClr val="FFC000"/>
                </a:solidFill>
                <a:latin typeface="Arial" panose="020B0604020202020204" pitchFamily="34" charset="0"/>
                <a:cs typeface="Arial" panose="020B0604020202020204" pitchFamily="34" charset="0"/>
              </a:rPr>
              <a:t>”, presenta al visitatore gli eventi storici accaduti sull’Isonzo durante la Prima Guerra Mondiale</a:t>
            </a:r>
            <a:r>
              <a:rPr lang="it-IT" sz="1200" i="1" dirty="0" smtClean="0">
                <a:solidFill>
                  <a:srgbClr val="FFC000"/>
                </a:solidFill>
                <a:latin typeface="Arial" panose="020B0604020202020204" pitchFamily="34" charset="0"/>
                <a:cs typeface="Arial" panose="020B0604020202020204" pitchFamily="34" charset="0"/>
              </a:rPr>
              <a:t>.</a:t>
            </a:r>
          </a:p>
          <a:p>
            <a:pPr marL="457200"/>
            <a:r>
              <a:rPr lang="it-IT" sz="1200" i="1" dirty="0" smtClean="0">
                <a:solidFill>
                  <a:srgbClr val="FFC000"/>
                </a:solidFill>
                <a:latin typeface="Arial" panose="020B0604020202020204" pitchFamily="34" charset="0"/>
                <a:cs typeface="Arial" panose="020B0604020202020204" pitchFamily="34" charset="0"/>
              </a:rPr>
              <a:t> </a:t>
            </a:r>
            <a:r>
              <a:rPr lang="it-IT" sz="1200" i="1" dirty="0">
                <a:solidFill>
                  <a:srgbClr val="FFC000"/>
                </a:solidFill>
                <a:latin typeface="Arial" panose="020B0604020202020204" pitchFamily="34" charset="0"/>
                <a:cs typeface="Arial" panose="020B0604020202020204" pitchFamily="34" charset="0"/>
              </a:rPr>
              <a:t>Una parte della mostra permanente è dedicata ai combattimenti in alta quota sulle Alpi Giulie mentre un’altra è focalizzata sulla 12</a:t>
            </a:r>
            <a:r>
              <a:rPr lang="it-IT" sz="1200" i="1" baseline="30000" dirty="0">
                <a:solidFill>
                  <a:srgbClr val="FFC000"/>
                </a:solidFill>
                <a:latin typeface="Arial" panose="020B0604020202020204" pitchFamily="34" charset="0"/>
                <a:cs typeface="Arial" panose="020B0604020202020204" pitchFamily="34" charset="0"/>
              </a:rPr>
              <a:t>a </a:t>
            </a:r>
            <a:r>
              <a:rPr lang="it-IT" sz="1200" i="1" dirty="0">
                <a:solidFill>
                  <a:srgbClr val="FFC000"/>
                </a:solidFill>
                <a:latin typeface="Arial" panose="020B0604020202020204" pitchFamily="34" charset="0"/>
                <a:cs typeface="Arial" panose="020B0604020202020204" pitchFamily="34" charset="0"/>
              </a:rPr>
              <a:t>Battaglia dell’Isonzo, passata alla storia come la “Battaglia di Caporetto”. </a:t>
            </a:r>
            <a:endParaRPr lang="it-IT" sz="1200" i="1" dirty="0" smtClean="0">
              <a:solidFill>
                <a:srgbClr val="FFC000"/>
              </a:solidFill>
              <a:latin typeface="Arial" panose="020B0604020202020204" pitchFamily="34" charset="0"/>
              <a:cs typeface="Arial" panose="020B0604020202020204" pitchFamily="34" charset="0"/>
            </a:endParaRPr>
          </a:p>
          <a:p>
            <a:pPr marL="457200"/>
            <a:r>
              <a:rPr lang="it-IT" sz="1200" i="1" dirty="0" smtClean="0">
                <a:solidFill>
                  <a:srgbClr val="FFC000"/>
                </a:solidFill>
                <a:latin typeface="Arial" panose="020B0604020202020204" pitchFamily="34" charset="0"/>
                <a:cs typeface="Arial" panose="020B0604020202020204" pitchFamily="34" charset="0"/>
              </a:rPr>
              <a:t>Due </a:t>
            </a:r>
            <a:r>
              <a:rPr lang="it-IT" sz="1200" i="1" dirty="0">
                <a:solidFill>
                  <a:srgbClr val="FFC000"/>
                </a:solidFill>
                <a:latin typeface="Arial" panose="020B0604020202020204" pitchFamily="34" charset="0"/>
                <a:cs typeface="Arial" panose="020B0604020202020204" pitchFamily="34" charset="0"/>
              </a:rPr>
              <a:t>grandi plastici visualizzano il fronte montano e la posizione degli eserciti contrapposti nell’alta valle dell’Isonzo il 23 ottobre 1917, alla vigilia della dodicesima battaglia </a:t>
            </a:r>
            <a:r>
              <a:rPr lang="it-IT" sz="1200" i="1" dirty="0" err="1">
                <a:solidFill>
                  <a:srgbClr val="FFC000"/>
                </a:solidFill>
                <a:latin typeface="Arial" panose="020B0604020202020204" pitchFamily="34" charset="0"/>
                <a:cs typeface="Arial" panose="020B0604020202020204" pitchFamily="34" charset="0"/>
              </a:rPr>
              <a:t>isontina</a:t>
            </a:r>
            <a:r>
              <a:rPr lang="it-IT" sz="1200" i="1" dirty="0">
                <a:solidFill>
                  <a:srgbClr val="FFC000"/>
                </a:solidFill>
                <a:latin typeface="Arial" panose="020B0604020202020204" pitchFamily="34" charset="0"/>
                <a:cs typeface="Arial" panose="020B0604020202020204" pitchFamily="34" charset="0"/>
              </a:rPr>
              <a:t>. Inoltre, la visione di un documentario sulla Battaglia di Caporetto, della durata di 20 minuti, contribuisce ad arricchire la proposta visiva del Museo. </a:t>
            </a:r>
            <a:endParaRPr lang="it-IT" sz="1200" i="1" dirty="0">
              <a:solidFill>
                <a:srgbClr val="FFC000"/>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4052046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69669" y="0"/>
            <a:ext cx="9144000" cy="6858000"/>
          </a:xfrm>
          <a:prstGeom prst="rect">
            <a:avLst/>
          </a:prstGeom>
          <a:ln>
            <a:solidFill>
              <a:schemeClr val="accent2">
                <a:lumMod val="75000"/>
              </a:schemeClr>
            </a:solidFill>
          </a:ln>
        </p:spPr>
      </p:pic>
      <p:pic>
        <p:nvPicPr>
          <p:cNvPr id="3" name="Immagin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28218" y="2603863"/>
            <a:ext cx="1650274" cy="1650274"/>
          </a:xfrm>
          <a:prstGeom prst="rect">
            <a:avLst/>
          </a:prstGeom>
          <a:ln>
            <a:solidFill>
              <a:schemeClr val="accent4">
                <a:lumMod val="75000"/>
              </a:schemeClr>
            </a:solidFill>
          </a:ln>
        </p:spPr>
      </p:pic>
    </p:spTree>
    <p:extLst>
      <p:ext uri="{BB962C8B-B14F-4D97-AF65-F5344CB8AC3E}">
        <p14:creationId xmlns:p14="http://schemas.microsoft.com/office/powerpoint/2010/main" val="224289463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1223" y="0"/>
            <a:ext cx="9144000" cy="6858000"/>
          </a:xfrm>
          <a:prstGeom prst="rect">
            <a:avLst/>
          </a:prstGeom>
          <a:ln>
            <a:solidFill>
              <a:schemeClr val="accent2">
                <a:lumMod val="75000"/>
              </a:schemeClr>
            </a:solidFill>
          </a:ln>
        </p:spPr>
      </p:pic>
      <p:sp useBgFill="1">
        <p:nvSpPr>
          <p:cNvPr id="3" name="Rettangolo 2"/>
          <p:cNvSpPr/>
          <p:nvPr/>
        </p:nvSpPr>
        <p:spPr>
          <a:xfrm>
            <a:off x="10015772" y="1336545"/>
            <a:ext cx="1854009" cy="4316566"/>
          </a:xfrm>
          <a:prstGeom prst="rect">
            <a:avLst/>
          </a:prstGeom>
          <a:ln>
            <a:solidFill>
              <a:schemeClr val="accent2">
                <a:lumMod val="75000"/>
              </a:schemeClr>
            </a:solidFill>
          </a:ln>
        </p:spPr>
        <p:txBody>
          <a:bodyPr wrap="square">
            <a:spAutoFit/>
          </a:bodyPr>
          <a:lstStyle/>
          <a:p>
            <a:pPr algn="ctr">
              <a:spcAft>
                <a:spcPts val="0"/>
              </a:spcAft>
            </a:pPr>
            <a:endParaRPr lang="it-IT" sz="1050" b="1" dirty="0" smtClean="0">
              <a:solidFill>
                <a:schemeClr val="accent1">
                  <a:lumMod val="60000"/>
                  <a:lumOff val="40000"/>
                </a:schemeClr>
              </a:solidFill>
              <a:latin typeface="AR ESSENCE" panose="02000000000000000000" pitchFamily="2" charset="0"/>
              <a:ea typeface="Times New Roman" panose="02020603050405020304" pitchFamily="18" charset="0"/>
            </a:endParaRPr>
          </a:p>
          <a:p>
            <a:pPr algn="ctr"/>
            <a:endParaRPr lang="it-IT" sz="1200" b="1" dirty="0" smtClean="0">
              <a:solidFill>
                <a:srgbClr val="92D050"/>
              </a:solidFill>
              <a:latin typeface="Garamond" panose="02020404030301010803" pitchFamily="18" charset="0"/>
            </a:endParaRPr>
          </a:p>
          <a:p>
            <a:pPr algn="ctr"/>
            <a:endParaRPr lang="it-IT" sz="1200" b="1" dirty="0">
              <a:solidFill>
                <a:srgbClr val="92D050"/>
              </a:solidFill>
              <a:latin typeface="Garamond" panose="02020404030301010803" pitchFamily="18" charset="0"/>
            </a:endParaRPr>
          </a:p>
          <a:p>
            <a:pPr algn="ctr"/>
            <a:endParaRPr lang="it-IT" sz="1200" b="1" dirty="0" smtClean="0">
              <a:solidFill>
                <a:srgbClr val="92D050"/>
              </a:solidFill>
              <a:latin typeface="Garamond" panose="02020404030301010803" pitchFamily="18" charset="0"/>
            </a:endParaRPr>
          </a:p>
          <a:p>
            <a:pPr algn="ctr"/>
            <a:endParaRPr lang="it-IT" sz="1200" b="1" dirty="0">
              <a:solidFill>
                <a:srgbClr val="92D050"/>
              </a:solidFill>
              <a:latin typeface="Garamond" panose="02020404030301010803" pitchFamily="18" charset="0"/>
            </a:endParaRPr>
          </a:p>
          <a:p>
            <a:pPr algn="ctr"/>
            <a:r>
              <a:rPr lang="it-IT" sz="1200" b="1" dirty="0" smtClean="0">
                <a:solidFill>
                  <a:srgbClr val="92D050"/>
                </a:solidFill>
                <a:latin typeface="Garamond" panose="02020404030301010803" pitchFamily="18" charset="0"/>
              </a:rPr>
              <a:t>XXX </a:t>
            </a:r>
            <a:r>
              <a:rPr lang="it-IT" sz="1200" b="1" dirty="0">
                <a:solidFill>
                  <a:srgbClr val="92D050"/>
                </a:solidFill>
                <a:latin typeface="Garamond" panose="02020404030301010803" pitchFamily="18" charset="0"/>
              </a:rPr>
              <a:t>corso nazionale di </a:t>
            </a:r>
            <a:r>
              <a:rPr lang="it-IT" sz="1200" b="1" dirty="0" smtClean="0">
                <a:solidFill>
                  <a:srgbClr val="92D050"/>
                </a:solidFill>
                <a:latin typeface="Garamond" panose="02020404030301010803" pitchFamily="18" charset="0"/>
              </a:rPr>
              <a:t>formazione per </a:t>
            </a:r>
            <a:r>
              <a:rPr lang="it-IT" sz="1200" b="1" dirty="0">
                <a:solidFill>
                  <a:srgbClr val="92D050"/>
                </a:solidFill>
                <a:latin typeface="Garamond" panose="02020404030301010803" pitchFamily="18" charset="0"/>
              </a:rPr>
              <a:t>insegnanti</a:t>
            </a:r>
            <a:endParaRPr lang="it-IT" sz="1200" dirty="0">
              <a:solidFill>
                <a:srgbClr val="92D050"/>
              </a:solidFill>
              <a:latin typeface="Garamond" panose="02020404030301010803" pitchFamily="18" charset="0"/>
            </a:endParaRPr>
          </a:p>
          <a:p>
            <a:pPr algn="ctr"/>
            <a:endParaRPr lang="it-IT" sz="1400" b="1" i="1" dirty="0" smtClean="0">
              <a:solidFill>
                <a:srgbClr val="92D050"/>
              </a:solidFill>
              <a:latin typeface="Garamond" panose="02020404030301010803" pitchFamily="18" charset="0"/>
            </a:endParaRPr>
          </a:p>
          <a:p>
            <a:pPr algn="ctr"/>
            <a:r>
              <a:rPr lang="it-IT" sz="1600" b="1" dirty="0">
                <a:solidFill>
                  <a:srgbClr val="FFFF00"/>
                </a:solidFill>
                <a:latin typeface="Garamond" panose="02020404030301010803" pitchFamily="18" charset="0"/>
              </a:rPr>
              <a:t>“</a:t>
            </a:r>
            <a:r>
              <a:rPr lang="it-IT" sz="1600" b="1" dirty="0">
                <a:solidFill>
                  <a:srgbClr val="FFC000"/>
                </a:solidFill>
                <a:latin typeface="Garamond" panose="02020404030301010803" pitchFamily="18" charset="0"/>
              </a:rPr>
              <a:t>Cividale e le Valli del Natisone</a:t>
            </a:r>
            <a:r>
              <a:rPr lang="it-IT" sz="1600" b="1" dirty="0">
                <a:solidFill>
                  <a:srgbClr val="FFFF00"/>
                </a:solidFill>
                <a:latin typeface="Garamond" panose="02020404030301010803" pitchFamily="18" charset="0"/>
              </a:rPr>
              <a:t>”</a:t>
            </a:r>
            <a:endParaRPr lang="it-IT" sz="1600" dirty="0">
              <a:solidFill>
                <a:srgbClr val="FFFF00"/>
              </a:solidFill>
              <a:latin typeface="Garamond" panose="02020404030301010803" pitchFamily="18" charset="0"/>
            </a:endParaRPr>
          </a:p>
          <a:p>
            <a:pPr algn="ctr"/>
            <a:endParaRPr lang="it-IT" sz="1200" b="1" dirty="0" smtClean="0">
              <a:solidFill>
                <a:srgbClr val="92D050"/>
              </a:solidFill>
              <a:latin typeface="Garamond" panose="02020404030301010803" pitchFamily="18" charset="0"/>
            </a:endParaRPr>
          </a:p>
          <a:p>
            <a:pPr algn="ctr"/>
            <a:r>
              <a:rPr lang="it-IT" sz="1200" b="1" dirty="0" smtClean="0">
                <a:solidFill>
                  <a:srgbClr val="92D050"/>
                </a:solidFill>
                <a:latin typeface="Garamond" panose="02020404030301010803" pitchFamily="18" charset="0"/>
              </a:rPr>
              <a:t>Sabato 7 </a:t>
            </a:r>
            <a:r>
              <a:rPr lang="it-IT" sz="1200" b="1" dirty="0" smtClean="0">
                <a:solidFill>
                  <a:srgbClr val="92D050"/>
                </a:solidFill>
                <a:latin typeface="Garamond" panose="02020404030301010803" pitchFamily="18" charset="0"/>
                <a:ea typeface="Calibri" panose="020F0502020204030204" pitchFamily="34" charset="0"/>
              </a:rPr>
              <a:t>ottobre 2017</a:t>
            </a:r>
          </a:p>
          <a:p>
            <a:pPr algn="ctr"/>
            <a:endParaRPr lang="it-IT" sz="1200" dirty="0" smtClean="0"/>
          </a:p>
          <a:p>
            <a:pPr algn="ctr"/>
            <a:r>
              <a:rPr lang="it-IT" sz="1400" b="1" i="1" dirty="0" smtClean="0">
                <a:solidFill>
                  <a:srgbClr val="C00000"/>
                </a:solidFill>
              </a:rPr>
              <a:t>Rifugio </a:t>
            </a:r>
            <a:r>
              <a:rPr lang="it-IT" sz="1400" b="1" i="1" dirty="0" err="1" smtClean="0">
                <a:solidFill>
                  <a:srgbClr val="C00000"/>
                </a:solidFill>
              </a:rPr>
              <a:t>Pelizzo</a:t>
            </a:r>
            <a:endParaRPr lang="it-IT" sz="1400" b="1" i="1" dirty="0" smtClean="0">
              <a:solidFill>
                <a:srgbClr val="C00000"/>
              </a:solidFill>
            </a:endParaRPr>
          </a:p>
          <a:p>
            <a:pPr algn="ctr"/>
            <a:endParaRPr lang="it-IT" sz="1400" b="1" i="1" dirty="0" smtClean="0">
              <a:solidFill>
                <a:srgbClr val="C00000"/>
              </a:solidFill>
            </a:endParaRPr>
          </a:p>
          <a:p>
            <a:pPr algn="ctr"/>
            <a:r>
              <a:rPr lang="it-IT" sz="1400" b="1" i="1" dirty="0">
                <a:solidFill>
                  <a:srgbClr val="C00000"/>
                </a:solidFill>
              </a:rPr>
              <a:t>Escursione</a:t>
            </a:r>
            <a:r>
              <a:rPr lang="it-IT" sz="1400" i="1" dirty="0">
                <a:solidFill>
                  <a:srgbClr val="C00000"/>
                </a:solidFill>
              </a:rPr>
              <a:t> </a:t>
            </a:r>
            <a:r>
              <a:rPr lang="it-IT" sz="1400" b="1" i="1" dirty="0">
                <a:solidFill>
                  <a:srgbClr val="C00000"/>
                </a:solidFill>
              </a:rPr>
              <a:t>a piedi</a:t>
            </a:r>
            <a:r>
              <a:rPr lang="it-IT" sz="1400" i="1" dirty="0">
                <a:solidFill>
                  <a:srgbClr val="C00000"/>
                </a:solidFill>
              </a:rPr>
              <a:t> lungo le pendici del Monte </a:t>
            </a:r>
            <a:r>
              <a:rPr lang="it-IT" sz="1400" i="1" dirty="0" err="1">
                <a:solidFill>
                  <a:srgbClr val="C00000"/>
                </a:solidFill>
              </a:rPr>
              <a:t>Matajur</a:t>
            </a:r>
            <a:r>
              <a:rPr lang="it-IT" sz="1400" i="1" dirty="0">
                <a:solidFill>
                  <a:srgbClr val="C00000"/>
                </a:solidFill>
              </a:rPr>
              <a:t> </a:t>
            </a:r>
            <a:r>
              <a:rPr lang="it-IT" sz="1400" i="1" dirty="0" smtClean="0">
                <a:solidFill>
                  <a:srgbClr val="C00000"/>
                </a:solidFill>
              </a:rPr>
              <a:t>e </a:t>
            </a:r>
            <a:r>
              <a:rPr lang="it-IT" sz="1400" i="1" dirty="0">
                <a:solidFill>
                  <a:srgbClr val="C00000"/>
                </a:solidFill>
              </a:rPr>
              <a:t>lungo la “Strada Rommel” </a:t>
            </a:r>
            <a:endParaRPr lang="it-IT" sz="1400" i="1" dirty="0" smtClean="0">
              <a:solidFill>
                <a:srgbClr val="C00000"/>
              </a:solidFill>
            </a:endParaRPr>
          </a:p>
          <a:p>
            <a:pPr algn="ctr"/>
            <a:endParaRPr lang="it-IT" sz="1400" dirty="0">
              <a:solidFill>
                <a:srgbClr val="C00000"/>
              </a:solidFill>
            </a:endParaRPr>
          </a:p>
        </p:txBody>
      </p:sp>
      <p:pic>
        <p:nvPicPr>
          <p:cNvPr id="4" name="Immagine 3"/>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561713" y="1454332"/>
            <a:ext cx="762126" cy="68843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391879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46091" y="123470"/>
            <a:ext cx="11179851" cy="6734529"/>
          </a:xfrm>
          <a:prstGeom prst="rect">
            <a:avLst/>
          </a:prstGeom>
          <a:ln>
            <a:solidFill>
              <a:schemeClr val="accent2">
                <a:lumMod val="75000"/>
              </a:schemeClr>
            </a:solidFill>
          </a:ln>
        </p:spPr>
      </p:pic>
    </p:spTree>
    <p:extLst>
      <p:ext uri="{BB962C8B-B14F-4D97-AF65-F5344CB8AC3E}">
        <p14:creationId xmlns:p14="http://schemas.microsoft.com/office/powerpoint/2010/main" val="27888102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09005" y="0"/>
            <a:ext cx="9144000" cy="6858000"/>
          </a:xfrm>
          <a:prstGeom prst="rect">
            <a:avLst/>
          </a:prstGeom>
          <a:ln>
            <a:solidFill>
              <a:schemeClr val="accent2">
                <a:lumMod val="75000"/>
              </a:schemeClr>
            </a:solidFill>
          </a:ln>
        </p:spPr>
      </p:pic>
      <p:sp>
        <p:nvSpPr>
          <p:cNvPr id="3" name="Rettangolo 2"/>
          <p:cNvSpPr/>
          <p:nvPr/>
        </p:nvSpPr>
        <p:spPr>
          <a:xfrm>
            <a:off x="9335589" y="1393772"/>
            <a:ext cx="2856411" cy="4524315"/>
          </a:xfrm>
          <a:prstGeom prst="rect">
            <a:avLst/>
          </a:prstGeom>
        </p:spPr>
        <p:txBody>
          <a:bodyPr wrap="square">
            <a:spAutoFit/>
          </a:bodyPr>
          <a:lstStyle/>
          <a:p>
            <a:pPr marL="457200"/>
            <a:r>
              <a:rPr lang="it-IT" sz="1200" i="1" dirty="0">
                <a:solidFill>
                  <a:srgbClr val="FFC000"/>
                </a:solidFill>
                <a:latin typeface="Arial" panose="020B0604020202020204" pitchFamily="34" charset="0"/>
                <a:cs typeface="Arial" panose="020B0604020202020204" pitchFamily="34" charset="0"/>
              </a:rPr>
              <a:t>Il </a:t>
            </a:r>
            <a:r>
              <a:rPr lang="it-IT" sz="1200" i="1" dirty="0" err="1">
                <a:solidFill>
                  <a:srgbClr val="FFC000"/>
                </a:solidFill>
                <a:latin typeface="Arial" panose="020B0604020202020204" pitchFamily="34" charset="0"/>
                <a:cs typeface="Arial" panose="020B0604020202020204" pitchFamily="34" charset="0"/>
              </a:rPr>
              <a:t>Matajur</a:t>
            </a:r>
            <a:r>
              <a:rPr lang="it-IT" sz="1200" i="1" dirty="0">
                <a:solidFill>
                  <a:srgbClr val="FFC000"/>
                </a:solidFill>
                <a:latin typeface="Arial" panose="020B0604020202020204" pitchFamily="34" charset="0"/>
                <a:cs typeface="Arial" panose="020B0604020202020204" pitchFamily="34" charset="0"/>
              </a:rPr>
              <a:t>, posto nella parte orientale del Friuli, è una delle cime più frequentate delle Prealpi Giulie sia per relativa semplicità d’accesso quanto per la presenza di particolarità </a:t>
            </a:r>
            <a:r>
              <a:rPr lang="it-IT" sz="1200" i="1" dirty="0" smtClean="0">
                <a:solidFill>
                  <a:srgbClr val="FFC000"/>
                </a:solidFill>
                <a:latin typeface="Arial" panose="020B0604020202020204" pitchFamily="34" charset="0"/>
                <a:cs typeface="Arial" panose="020B0604020202020204" pitchFamily="34" charset="0"/>
              </a:rPr>
              <a:t>botaniche. </a:t>
            </a:r>
          </a:p>
          <a:p>
            <a:pPr marL="457200"/>
            <a:r>
              <a:rPr lang="it-IT" sz="1200" i="1" dirty="0" smtClean="0">
                <a:solidFill>
                  <a:srgbClr val="FFC000"/>
                </a:solidFill>
                <a:latin typeface="Arial" panose="020B0604020202020204" pitchFamily="34" charset="0"/>
                <a:cs typeface="Arial" panose="020B0604020202020204" pitchFamily="34" charset="0"/>
              </a:rPr>
              <a:t>Il </a:t>
            </a:r>
            <a:r>
              <a:rPr lang="it-IT" sz="1200" i="1" dirty="0">
                <a:solidFill>
                  <a:srgbClr val="FFC000"/>
                </a:solidFill>
                <a:latin typeface="Arial" panose="020B0604020202020204" pitchFamily="34" charset="0"/>
                <a:cs typeface="Arial" panose="020B0604020202020204" pitchFamily="34" charset="0"/>
              </a:rPr>
              <a:t>panorama dalla sua sommità, quando il cielo è terso, spazia sulle Dolomiti sulle Alpi Giulie, sulle Valli del Natisone e sulla valle dell’Isonzo fino al mare. Durante la 12</a:t>
            </a:r>
            <a:r>
              <a:rPr lang="it-IT" sz="1200" i="1" baseline="30000" dirty="0">
                <a:solidFill>
                  <a:srgbClr val="FFC000"/>
                </a:solidFill>
                <a:latin typeface="Arial" panose="020B0604020202020204" pitchFamily="34" charset="0"/>
                <a:cs typeface="Arial" panose="020B0604020202020204" pitchFamily="34" charset="0"/>
              </a:rPr>
              <a:t>a</a:t>
            </a:r>
            <a:r>
              <a:rPr lang="it-IT" sz="1200" i="1" dirty="0">
                <a:solidFill>
                  <a:srgbClr val="FFC000"/>
                </a:solidFill>
                <a:latin typeface="Arial" panose="020B0604020202020204" pitchFamily="34" charset="0"/>
                <a:cs typeface="Arial" panose="020B0604020202020204" pitchFamily="34" charset="0"/>
              </a:rPr>
              <a:t> battaglia dell’Isonzo (Battaglia di Caporetto) dopo la conquista del </a:t>
            </a:r>
            <a:r>
              <a:rPr lang="it-IT" sz="1200" i="1" dirty="0" err="1">
                <a:solidFill>
                  <a:srgbClr val="FFC000"/>
                </a:solidFill>
                <a:latin typeface="Arial" panose="020B0604020202020204" pitchFamily="34" charset="0"/>
                <a:cs typeface="Arial" panose="020B0604020202020204" pitchFamily="34" charset="0"/>
              </a:rPr>
              <a:t>Kolovrat</a:t>
            </a:r>
            <a:r>
              <a:rPr lang="it-IT" sz="1200" i="1" dirty="0">
                <a:solidFill>
                  <a:srgbClr val="FFC000"/>
                </a:solidFill>
                <a:latin typeface="Arial" panose="020B0604020202020204" pitchFamily="34" charset="0"/>
                <a:cs typeface="Arial" panose="020B0604020202020204" pitchFamily="34" charset="0"/>
              </a:rPr>
              <a:t>, per l’</a:t>
            </a:r>
            <a:r>
              <a:rPr lang="it-IT" sz="1200" i="1" dirty="0" err="1">
                <a:solidFill>
                  <a:srgbClr val="FFC000"/>
                </a:solidFill>
                <a:latin typeface="Arial" panose="020B0604020202020204" pitchFamily="34" charset="0"/>
                <a:cs typeface="Arial" panose="020B0604020202020204" pitchFamily="34" charset="0"/>
              </a:rPr>
              <a:t>Alpenkorps</a:t>
            </a:r>
            <a:r>
              <a:rPr lang="it-IT" sz="1200" i="1" dirty="0">
                <a:solidFill>
                  <a:srgbClr val="FFC000"/>
                </a:solidFill>
                <a:latin typeface="Arial" panose="020B0604020202020204" pitchFamily="34" charset="0"/>
                <a:cs typeface="Arial" panose="020B0604020202020204" pitchFamily="34" charset="0"/>
              </a:rPr>
              <a:t> bavarese, al quale apparteneva il battaglione da montagna del </a:t>
            </a:r>
            <a:r>
              <a:rPr lang="it-IT" sz="1200" i="1" dirty="0" err="1">
                <a:solidFill>
                  <a:srgbClr val="FFC000"/>
                </a:solidFill>
                <a:latin typeface="Arial" panose="020B0604020202020204" pitchFamily="34" charset="0"/>
                <a:cs typeface="Arial" panose="020B0604020202020204" pitchFamily="34" charset="0"/>
              </a:rPr>
              <a:t>Württemberg</a:t>
            </a:r>
            <a:r>
              <a:rPr lang="it-IT" sz="1200" i="1" dirty="0">
                <a:solidFill>
                  <a:srgbClr val="FFC000"/>
                </a:solidFill>
                <a:latin typeface="Arial" panose="020B0604020202020204" pitchFamily="34" charset="0"/>
                <a:cs typeface="Arial" panose="020B0604020202020204" pitchFamily="34" charset="0"/>
              </a:rPr>
              <a:t> alle cui dipendenza figurava, quale comandante dell’omonimo distaccamento, l’allora tenente Erwin Rommel, era stata prevista la conquista del </a:t>
            </a:r>
            <a:r>
              <a:rPr lang="it-IT" sz="1200" i="1" dirty="0" err="1">
                <a:solidFill>
                  <a:srgbClr val="FFC000"/>
                </a:solidFill>
                <a:latin typeface="Arial" panose="020B0604020202020204" pitchFamily="34" charset="0"/>
                <a:cs typeface="Arial" panose="020B0604020202020204" pitchFamily="34" charset="0"/>
              </a:rPr>
              <a:t>Matajur</a:t>
            </a:r>
            <a:r>
              <a:rPr lang="it-IT" sz="1200" i="1" dirty="0">
                <a:solidFill>
                  <a:srgbClr val="FFC000"/>
                </a:solidFill>
                <a:latin typeface="Arial" panose="020B0604020202020204" pitchFamily="34" charset="0"/>
                <a:cs typeface="Arial" panose="020B0604020202020204" pitchFamily="34" charset="0"/>
              </a:rPr>
              <a:t>. </a:t>
            </a:r>
            <a:endParaRPr lang="it-IT" sz="1200" i="1" dirty="0">
              <a:solidFill>
                <a:srgbClr val="FFC000"/>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3638230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84536" y="0"/>
            <a:ext cx="10653429" cy="6858000"/>
          </a:xfrm>
          <a:prstGeom prst="rect">
            <a:avLst/>
          </a:prstGeom>
          <a:ln>
            <a:solidFill>
              <a:schemeClr val="accent2">
                <a:lumMod val="75000"/>
              </a:schemeClr>
            </a:solidFill>
          </a:ln>
        </p:spPr>
      </p:pic>
    </p:spTree>
    <p:extLst>
      <p:ext uri="{BB962C8B-B14F-4D97-AF65-F5344CB8AC3E}">
        <p14:creationId xmlns:p14="http://schemas.microsoft.com/office/powerpoint/2010/main" val="267824329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17417" y="0"/>
            <a:ext cx="9144000" cy="6858000"/>
          </a:xfrm>
          <a:prstGeom prst="rect">
            <a:avLst/>
          </a:prstGeom>
          <a:ln>
            <a:solidFill>
              <a:schemeClr val="accent2">
                <a:lumMod val="75000"/>
              </a:schemeClr>
            </a:solidFill>
          </a:ln>
        </p:spPr>
      </p:pic>
      <p:sp>
        <p:nvSpPr>
          <p:cNvPr id="3" name="Rettangolo 2"/>
          <p:cNvSpPr/>
          <p:nvPr/>
        </p:nvSpPr>
        <p:spPr>
          <a:xfrm flipH="1">
            <a:off x="9605554" y="493770"/>
            <a:ext cx="2420984" cy="5262979"/>
          </a:xfrm>
          <a:prstGeom prst="rect">
            <a:avLst/>
          </a:prstGeom>
        </p:spPr>
        <p:txBody>
          <a:bodyPr wrap="square">
            <a:spAutoFit/>
          </a:bodyPr>
          <a:lstStyle/>
          <a:p>
            <a:pPr marL="457200"/>
            <a:endParaRPr lang="it-IT" sz="1200" i="1" dirty="0" smtClean="0">
              <a:solidFill>
                <a:srgbClr val="FFC000"/>
              </a:solidFill>
              <a:latin typeface="Arial" panose="020B0604020202020204" pitchFamily="34" charset="0"/>
              <a:cs typeface="Arial" panose="020B0604020202020204" pitchFamily="34" charset="0"/>
            </a:endParaRPr>
          </a:p>
          <a:p>
            <a:pPr marL="457200"/>
            <a:r>
              <a:rPr lang="it-IT" sz="1200" i="1" dirty="0" smtClean="0">
                <a:solidFill>
                  <a:srgbClr val="FFC000"/>
                </a:solidFill>
                <a:latin typeface="Arial" panose="020B0604020202020204" pitchFamily="34" charset="0"/>
                <a:cs typeface="Arial" panose="020B0604020202020204" pitchFamily="34" charset="0"/>
              </a:rPr>
              <a:t>L’espugnazione </a:t>
            </a:r>
            <a:r>
              <a:rPr lang="it-IT" sz="1200" i="1" dirty="0">
                <a:solidFill>
                  <a:srgbClr val="FFC000"/>
                </a:solidFill>
                <a:latin typeface="Arial" panose="020B0604020202020204" pitchFamily="34" charset="0"/>
                <a:cs typeface="Arial" panose="020B0604020202020204" pitchFamily="34" charset="0"/>
              </a:rPr>
              <a:t>del monte avrebbe consentito alle unità tedesche, di scendere agevolmente lungo le valli del Natisone raggiungere Cividale e la pianura friulana. Il reparto di Rommel giunto in prossimità dell’obiettivo, malgrado avesse alle spalle diverse ore di dura battaglia, trovò l’energia di partire di slancio contro il monte </a:t>
            </a:r>
            <a:r>
              <a:rPr lang="it-IT" sz="1200" i="1" dirty="0" err="1">
                <a:solidFill>
                  <a:srgbClr val="FFC000"/>
                </a:solidFill>
                <a:latin typeface="Arial" panose="020B0604020202020204" pitchFamily="34" charset="0"/>
                <a:cs typeface="Arial" panose="020B0604020202020204" pitchFamily="34" charset="0"/>
              </a:rPr>
              <a:t>Matajur</a:t>
            </a:r>
            <a:r>
              <a:rPr lang="it-IT" sz="1200" i="1" dirty="0">
                <a:solidFill>
                  <a:srgbClr val="FFC000"/>
                </a:solidFill>
                <a:latin typeface="Arial" panose="020B0604020202020204" pitchFamily="34" charset="0"/>
                <a:cs typeface="Arial" panose="020B0604020202020204" pitchFamily="34" charset="0"/>
              </a:rPr>
              <a:t>. L’avanguardia del distaccamento, dopo aver vinto la tenace resistenza opposta dagli italiani sulle vicine quote 1461 e 1424, raggiunse la cima della montagna alle ore 11,40 del 26 ottobre 1917. Tre razzi verdi ed uno bianco annunciarono la caduta dell'importante baluardo dello schieramento italiano.</a:t>
            </a:r>
          </a:p>
        </p:txBody>
      </p:sp>
    </p:spTree>
    <p:extLst>
      <p:ext uri="{BB962C8B-B14F-4D97-AF65-F5344CB8AC3E}">
        <p14:creationId xmlns:p14="http://schemas.microsoft.com/office/powerpoint/2010/main" val="221278066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323279" y="64076"/>
            <a:ext cx="10719189" cy="6793924"/>
          </a:xfrm>
          <a:prstGeom prst="rect">
            <a:avLst/>
          </a:prstGeom>
          <a:ln>
            <a:solidFill>
              <a:schemeClr val="accent2">
                <a:lumMod val="75000"/>
              </a:schemeClr>
            </a:solidFill>
          </a:ln>
        </p:spPr>
      </p:pic>
    </p:spTree>
    <p:extLst>
      <p:ext uri="{BB962C8B-B14F-4D97-AF65-F5344CB8AC3E}">
        <p14:creationId xmlns:p14="http://schemas.microsoft.com/office/powerpoint/2010/main" val="91849138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87801" y="261257"/>
            <a:ext cx="11730027" cy="659674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15303109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56754" y="191272"/>
            <a:ext cx="11849051" cy="637591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8337068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71326" y="0"/>
            <a:ext cx="9144000" cy="6858000"/>
          </a:xfrm>
          <a:prstGeom prst="rect">
            <a:avLst/>
          </a:prstGeom>
          <a:ln>
            <a:solidFill>
              <a:schemeClr val="accent2">
                <a:lumMod val="75000"/>
              </a:schemeClr>
            </a:solidFill>
          </a:ln>
        </p:spPr>
      </p:pic>
      <p:sp useBgFill="1">
        <p:nvSpPr>
          <p:cNvPr id="3" name="Rettangolo 2"/>
          <p:cNvSpPr/>
          <p:nvPr/>
        </p:nvSpPr>
        <p:spPr>
          <a:xfrm>
            <a:off x="9922580" y="1737504"/>
            <a:ext cx="1854009" cy="3593291"/>
          </a:xfrm>
          <a:prstGeom prst="rect">
            <a:avLst/>
          </a:prstGeom>
          <a:ln>
            <a:solidFill>
              <a:schemeClr val="accent2">
                <a:lumMod val="75000"/>
              </a:schemeClr>
            </a:solidFill>
          </a:ln>
        </p:spPr>
        <p:txBody>
          <a:bodyPr wrap="square">
            <a:spAutoFit/>
          </a:bodyPr>
          <a:lstStyle/>
          <a:p>
            <a:pPr algn="ctr">
              <a:spcAft>
                <a:spcPts val="0"/>
              </a:spcAft>
            </a:pPr>
            <a:endParaRPr lang="it-IT" sz="1050" b="1" dirty="0" smtClean="0">
              <a:solidFill>
                <a:schemeClr val="accent1">
                  <a:lumMod val="60000"/>
                  <a:lumOff val="40000"/>
                </a:schemeClr>
              </a:solidFill>
              <a:latin typeface="AR ESSENCE" panose="02000000000000000000" pitchFamily="2" charset="0"/>
              <a:ea typeface="Times New Roman" panose="02020603050405020304" pitchFamily="18" charset="0"/>
            </a:endParaRPr>
          </a:p>
          <a:p>
            <a:pPr algn="ctr"/>
            <a:endParaRPr lang="it-IT" sz="1200" b="1" dirty="0" smtClean="0">
              <a:solidFill>
                <a:srgbClr val="92D050"/>
              </a:solidFill>
              <a:latin typeface="Garamond" panose="02020404030301010803" pitchFamily="18" charset="0"/>
            </a:endParaRPr>
          </a:p>
          <a:p>
            <a:pPr algn="ctr"/>
            <a:endParaRPr lang="it-IT" sz="1200" b="1" dirty="0">
              <a:solidFill>
                <a:srgbClr val="92D050"/>
              </a:solidFill>
              <a:latin typeface="Garamond" panose="02020404030301010803" pitchFamily="18" charset="0"/>
            </a:endParaRPr>
          </a:p>
          <a:p>
            <a:pPr algn="ctr"/>
            <a:endParaRPr lang="it-IT" sz="1200" b="1" dirty="0" smtClean="0">
              <a:solidFill>
                <a:srgbClr val="92D050"/>
              </a:solidFill>
              <a:latin typeface="Garamond" panose="02020404030301010803" pitchFamily="18" charset="0"/>
            </a:endParaRPr>
          </a:p>
          <a:p>
            <a:pPr algn="ctr"/>
            <a:endParaRPr lang="it-IT" sz="1200" b="1" dirty="0">
              <a:solidFill>
                <a:srgbClr val="92D050"/>
              </a:solidFill>
              <a:latin typeface="Garamond" panose="02020404030301010803" pitchFamily="18" charset="0"/>
            </a:endParaRPr>
          </a:p>
          <a:p>
            <a:pPr algn="ctr"/>
            <a:r>
              <a:rPr lang="it-IT" sz="1200" b="1" dirty="0" smtClean="0">
                <a:solidFill>
                  <a:srgbClr val="92D050"/>
                </a:solidFill>
                <a:latin typeface="Garamond" panose="02020404030301010803" pitchFamily="18" charset="0"/>
              </a:rPr>
              <a:t>XXX </a:t>
            </a:r>
            <a:r>
              <a:rPr lang="it-IT" sz="1200" b="1" dirty="0">
                <a:solidFill>
                  <a:srgbClr val="92D050"/>
                </a:solidFill>
                <a:latin typeface="Garamond" panose="02020404030301010803" pitchFamily="18" charset="0"/>
              </a:rPr>
              <a:t>corso nazionale di </a:t>
            </a:r>
            <a:r>
              <a:rPr lang="it-IT" sz="1200" b="1" dirty="0" smtClean="0">
                <a:solidFill>
                  <a:srgbClr val="92D050"/>
                </a:solidFill>
                <a:latin typeface="Garamond" panose="02020404030301010803" pitchFamily="18" charset="0"/>
              </a:rPr>
              <a:t>formazione per </a:t>
            </a:r>
            <a:r>
              <a:rPr lang="it-IT" sz="1200" b="1" dirty="0">
                <a:solidFill>
                  <a:srgbClr val="92D050"/>
                </a:solidFill>
                <a:latin typeface="Garamond" panose="02020404030301010803" pitchFamily="18" charset="0"/>
              </a:rPr>
              <a:t>insegnanti</a:t>
            </a:r>
            <a:endParaRPr lang="it-IT" sz="1200" dirty="0">
              <a:solidFill>
                <a:srgbClr val="92D050"/>
              </a:solidFill>
              <a:latin typeface="Garamond" panose="02020404030301010803" pitchFamily="18" charset="0"/>
            </a:endParaRPr>
          </a:p>
          <a:p>
            <a:pPr algn="ctr"/>
            <a:endParaRPr lang="it-IT" sz="1400" b="1" i="1" dirty="0" smtClean="0">
              <a:solidFill>
                <a:srgbClr val="92D050"/>
              </a:solidFill>
              <a:latin typeface="Garamond" panose="02020404030301010803" pitchFamily="18" charset="0"/>
            </a:endParaRPr>
          </a:p>
          <a:p>
            <a:pPr algn="ctr"/>
            <a:r>
              <a:rPr lang="it-IT" sz="1600" b="1" dirty="0">
                <a:solidFill>
                  <a:srgbClr val="FFFF00"/>
                </a:solidFill>
                <a:latin typeface="Garamond" panose="02020404030301010803" pitchFamily="18" charset="0"/>
              </a:rPr>
              <a:t>“</a:t>
            </a:r>
            <a:r>
              <a:rPr lang="it-IT" sz="1600" b="1" dirty="0">
                <a:solidFill>
                  <a:srgbClr val="FFC000"/>
                </a:solidFill>
                <a:latin typeface="Garamond" panose="02020404030301010803" pitchFamily="18" charset="0"/>
              </a:rPr>
              <a:t>Cividale e le Valli del Natisone</a:t>
            </a:r>
            <a:r>
              <a:rPr lang="it-IT" sz="1600" b="1" dirty="0">
                <a:solidFill>
                  <a:srgbClr val="FFFF00"/>
                </a:solidFill>
                <a:latin typeface="Garamond" panose="02020404030301010803" pitchFamily="18" charset="0"/>
              </a:rPr>
              <a:t>”</a:t>
            </a:r>
            <a:endParaRPr lang="it-IT" sz="1600" dirty="0">
              <a:solidFill>
                <a:srgbClr val="FFFF00"/>
              </a:solidFill>
              <a:latin typeface="Garamond" panose="02020404030301010803" pitchFamily="18" charset="0"/>
            </a:endParaRPr>
          </a:p>
          <a:p>
            <a:pPr algn="ctr"/>
            <a:endParaRPr lang="it-IT" sz="1200" b="1" dirty="0" smtClean="0">
              <a:solidFill>
                <a:srgbClr val="92D050"/>
              </a:solidFill>
              <a:latin typeface="Garamond" panose="02020404030301010803" pitchFamily="18" charset="0"/>
            </a:endParaRPr>
          </a:p>
          <a:p>
            <a:pPr algn="ctr"/>
            <a:r>
              <a:rPr lang="it-IT" sz="1200" b="1" dirty="0" smtClean="0">
                <a:solidFill>
                  <a:srgbClr val="92D050"/>
                </a:solidFill>
                <a:latin typeface="Garamond" panose="02020404030301010803" pitchFamily="18" charset="0"/>
              </a:rPr>
              <a:t>Giovedì 5 </a:t>
            </a:r>
            <a:r>
              <a:rPr lang="it-IT" sz="1200" b="1" dirty="0" smtClean="0">
                <a:solidFill>
                  <a:srgbClr val="92D050"/>
                </a:solidFill>
                <a:latin typeface="Garamond" panose="02020404030301010803" pitchFamily="18" charset="0"/>
                <a:ea typeface="Calibri" panose="020F0502020204030204" pitchFamily="34" charset="0"/>
              </a:rPr>
              <a:t>ottobre 2017</a:t>
            </a:r>
          </a:p>
          <a:p>
            <a:pPr algn="ctr"/>
            <a:endParaRPr lang="it-IT" sz="1200" dirty="0" smtClean="0"/>
          </a:p>
          <a:p>
            <a:pPr algn="ctr"/>
            <a:endParaRPr lang="it-IT" sz="1200" b="1" dirty="0" smtClean="0">
              <a:solidFill>
                <a:srgbClr val="FFC000"/>
              </a:solidFill>
            </a:endParaRPr>
          </a:p>
          <a:p>
            <a:pPr algn="ctr"/>
            <a:r>
              <a:rPr lang="it-IT" sz="1400" b="1" dirty="0" smtClean="0">
                <a:solidFill>
                  <a:srgbClr val="FF0000"/>
                </a:solidFill>
              </a:rPr>
              <a:t>Visita al Museo della Grande Guerra</a:t>
            </a:r>
            <a:endParaRPr lang="it-IT" sz="1400" dirty="0">
              <a:solidFill>
                <a:srgbClr val="FF0000"/>
              </a:solidFill>
            </a:endParaRPr>
          </a:p>
          <a:p>
            <a:pPr algn="ctr"/>
            <a:endParaRPr lang="it-IT" sz="1100" dirty="0">
              <a:solidFill>
                <a:srgbClr val="FFC000"/>
              </a:solidFill>
              <a:latin typeface="Garamond" panose="02020404030301010803" pitchFamily="18" charset="0"/>
            </a:endParaRPr>
          </a:p>
        </p:txBody>
      </p:sp>
      <p:pic>
        <p:nvPicPr>
          <p:cNvPr id="4" name="Immagine 3"/>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468521" y="1828801"/>
            <a:ext cx="762126" cy="68843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266242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196983" y="87576"/>
            <a:ext cx="10019656" cy="677042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311225681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84833" y="0"/>
            <a:ext cx="9144000" cy="6858000"/>
          </a:xfrm>
          <a:prstGeom prst="rect">
            <a:avLst/>
          </a:prstGeom>
          <a:ln>
            <a:solidFill>
              <a:schemeClr val="accent2">
                <a:lumMod val="75000"/>
              </a:schemeClr>
            </a:solidFill>
          </a:ln>
        </p:spPr>
      </p:pic>
    </p:spTree>
    <p:extLst>
      <p:ext uri="{BB962C8B-B14F-4D97-AF65-F5344CB8AC3E}">
        <p14:creationId xmlns:p14="http://schemas.microsoft.com/office/powerpoint/2010/main" val="2756530964"/>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62312" y="84791"/>
            <a:ext cx="10231813" cy="677320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267084367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377485" y="168471"/>
            <a:ext cx="10360183" cy="6558962"/>
          </a:xfrm>
          <a:prstGeom prst="rect">
            <a:avLst/>
          </a:prstGeom>
          <a:ln w="38100" cap="sq">
            <a:solidFill>
              <a:schemeClr val="accent5">
                <a:lumMod val="75000"/>
              </a:schemeClr>
            </a:solidFill>
            <a:prstDash val="solid"/>
            <a:miter lim="800000"/>
          </a:ln>
          <a:effectLst>
            <a:outerShdw blurRad="50800" dist="38100" dir="2700000" algn="tl" rotWithShape="0">
              <a:srgbClr val="000000">
                <a:alpha val="43000"/>
              </a:srgbClr>
            </a:outerShdw>
          </a:effectLst>
        </p:spPr>
      </p:pic>
      <p:sp useBgFill="1">
        <p:nvSpPr>
          <p:cNvPr id="5" name="Rettangolo 4"/>
          <p:cNvSpPr/>
          <p:nvPr/>
        </p:nvSpPr>
        <p:spPr>
          <a:xfrm>
            <a:off x="10186046" y="251774"/>
            <a:ext cx="1854009" cy="3454792"/>
          </a:xfrm>
          <a:prstGeom prst="rect">
            <a:avLst/>
          </a:prstGeom>
          <a:ln>
            <a:solidFill>
              <a:schemeClr val="accent1">
                <a:lumMod val="75000"/>
              </a:schemeClr>
            </a:solidFill>
          </a:ln>
        </p:spPr>
        <p:txBody>
          <a:bodyPr wrap="square">
            <a:spAutoFit/>
          </a:bodyPr>
          <a:lstStyle/>
          <a:p>
            <a:pPr algn="ctr">
              <a:spcAft>
                <a:spcPts val="0"/>
              </a:spcAft>
            </a:pPr>
            <a:endParaRPr lang="it-IT" sz="1050" b="1" dirty="0" smtClean="0">
              <a:solidFill>
                <a:schemeClr val="accent1">
                  <a:lumMod val="60000"/>
                  <a:lumOff val="40000"/>
                </a:schemeClr>
              </a:solidFill>
              <a:latin typeface="AR ESSENCE" panose="02000000000000000000" pitchFamily="2" charset="0"/>
              <a:ea typeface="Times New Roman" panose="02020603050405020304" pitchFamily="18" charset="0"/>
            </a:endParaRPr>
          </a:p>
          <a:p>
            <a:pPr algn="ctr"/>
            <a:endParaRPr lang="it-IT" sz="1200" b="1" dirty="0" smtClean="0">
              <a:solidFill>
                <a:srgbClr val="92D050"/>
              </a:solidFill>
              <a:latin typeface="Garamond" panose="02020404030301010803" pitchFamily="18" charset="0"/>
            </a:endParaRPr>
          </a:p>
          <a:p>
            <a:pPr algn="ctr"/>
            <a:endParaRPr lang="it-IT" sz="1200" b="1" dirty="0">
              <a:solidFill>
                <a:srgbClr val="92D050"/>
              </a:solidFill>
              <a:latin typeface="Garamond" panose="02020404030301010803" pitchFamily="18" charset="0"/>
            </a:endParaRPr>
          </a:p>
          <a:p>
            <a:pPr algn="ctr"/>
            <a:endParaRPr lang="it-IT" sz="1200" b="1" dirty="0" smtClean="0">
              <a:solidFill>
                <a:srgbClr val="92D050"/>
              </a:solidFill>
              <a:latin typeface="Garamond" panose="02020404030301010803" pitchFamily="18" charset="0"/>
            </a:endParaRPr>
          </a:p>
          <a:p>
            <a:pPr algn="ctr"/>
            <a:endParaRPr lang="it-IT" sz="1200" b="1" dirty="0">
              <a:solidFill>
                <a:srgbClr val="92D050"/>
              </a:solidFill>
              <a:latin typeface="Garamond" panose="02020404030301010803" pitchFamily="18" charset="0"/>
            </a:endParaRPr>
          </a:p>
          <a:p>
            <a:pPr algn="ctr"/>
            <a:r>
              <a:rPr lang="it-IT" sz="1200" b="1" dirty="0" smtClean="0">
                <a:solidFill>
                  <a:srgbClr val="92D050"/>
                </a:solidFill>
                <a:latin typeface="Garamond" panose="02020404030301010803" pitchFamily="18" charset="0"/>
              </a:rPr>
              <a:t>XXX </a:t>
            </a:r>
            <a:r>
              <a:rPr lang="it-IT" sz="1200" b="1" dirty="0">
                <a:solidFill>
                  <a:srgbClr val="92D050"/>
                </a:solidFill>
                <a:latin typeface="Garamond" panose="02020404030301010803" pitchFamily="18" charset="0"/>
              </a:rPr>
              <a:t>corso nazionale di </a:t>
            </a:r>
            <a:r>
              <a:rPr lang="it-IT" sz="1200" b="1" dirty="0" smtClean="0">
                <a:solidFill>
                  <a:srgbClr val="92D050"/>
                </a:solidFill>
                <a:latin typeface="Garamond" panose="02020404030301010803" pitchFamily="18" charset="0"/>
              </a:rPr>
              <a:t>formazione per </a:t>
            </a:r>
            <a:r>
              <a:rPr lang="it-IT" sz="1200" b="1" dirty="0">
                <a:solidFill>
                  <a:srgbClr val="92D050"/>
                </a:solidFill>
                <a:latin typeface="Garamond" panose="02020404030301010803" pitchFamily="18" charset="0"/>
              </a:rPr>
              <a:t>insegnanti</a:t>
            </a:r>
            <a:endParaRPr lang="it-IT" sz="1200" dirty="0">
              <a:solidFill>
                <a:srgbClr val="92D050"/>
              </a:solidFill>
              <a:latin typeface="Garamond" panose="02020404030301010803" pitchFamily="18" charset="0"/>
            </a:endParaRPr>
          </a:p>
          <a:p>
            <a:pPr algn="ctr"/>
            <a:endParaRPr lang="it-IT" sz="1400" b="1" i="1" dirty="0" smtClean="0">
              <a:solidFill>
                <a:srgbClr val="92D050"/>
              </a:solidFill>
              <a:latin typeface="Garamond" panose="02020404030301010803" pitchFamily="18" charset="0"/>
            </a:endParaRPr>
          </a:p>
          <a:p>
            <a:pPr algn="ctr"/>
            <a:r>
              <a:rPr lang="it-IT" sz="1600" b="1" dirty="0">
                <a:solidFill>
                  <a:srgbClr val="FFFF00"/>
                </a:solidFill>
                <a:latin typeface="Garamond" panose="02020404030301010803" pitchFamily="18" charset="0"/>
              </a:rPr>
              <a:t>“</a:t>
            </a:r>
            <a:r>
              <a:rPr lang="it-IT" sz="1600" b="1" dirty="0">
                <a:solidFill>
                  <a:srgbClr val="FFC000"/>
                </a:solidFill>
                <a:latin typeface="Garamond" panose="02020404030301010803" pitchFamily="18" charset="0"/>
              </a:rPr>
              <a:t>Cividale e le Valli del Natisone</a:t>
            </a:r>
            <a:r>
              <a:rPr lang="it-IT" sz="1600" b="1" dirty="0">
                <a:solidFill>
                  <a:srgbClr val="FFFF00"/>
                </a:solidFill>
                <a:latin typeface="Garamond" panose="02020404030301010803" pitchFamily="18" charset="0"/>
              </a:rPr>
              <a:t>”</a:t>
            </a:r>
            <a:endParaRPr lang="it-IT" sz="1600" dirty="0">
              <a:solidFill>
                <a:srgbClr val="FFFF00"/>
              </a:solidFill>
              <a:latin typeface="Garamond" panose="02020404030301010803" pitchFamily="18" charset="0"/>
            </a:endParaRPr>
          </a:p>
          <a:p>
            <a:pPr algn="ctr"/>
            <a:endParaRPr lang="it-IT" sz="1200" b="1" dirty="0" smtClean="0">
              <a:solidFill>
                <a:srgbClr val="92D050"/>
              </a:solidFill>
              <a:latin typeface="Garamond" panose="02020404030301010803" pitchFamily="18" charset="0"/>
            </a:endParaRPr>
          </a:p>
          <a:p>
            <a:pPr algn="ctr"/>
            <a:r>
              <a:rPr lang="it-IT" sz="1200" b="1" dirty="0" smtClean="0">
                <a:solidFill>
                  <a:srgbClr val="92D050"/>
                </a:solidFill>
                <a:latin typeface="Garamond" panose="02020404030301010803" pitchFamily="18" charset="0"/>
              </a:rPr>
              <a:t>Domenica 8 </a:t>
            </a:r>
            <a:r>
              <a:rPr lang="it-IT" sz="1200" b="1" dirty="0" smtClean="0">
                <a:solidFill>
                  <a:srgbClr val="92D050"/>
                </a:solidFill>
                <a:latin typeface="Garamond" panose="02020404030301010803" pitchFamily="18" charset="0"/>
                <a:ea typeface="Calibri" panose="020F0502020204030204" pitchFamily="34" charset="0"/>
              </a:rPr>
              <a:t>ottobre 2017</a:t>
            </a:r>
          </a:p>
          <a:p>
            <a:pPr algn="ctr"/>
            <a:endParaRPr lang="it-IT" sz="1200" dirty="0" smtClean="0"/>
          </a:p>
          <a:p>
            <a:pPr algn="ctr"/>
            <a:r>
              <a:rPr lang="it-IT" sz="1600" b="1" i="1" dirty="0" smtClean="0">
                <a:solidFill>
                  <a:srgbClr val="C00000"/>
                </a:solidFill>
              </a:rPr>
              <a:t>Castelmonte</a:t>
            </a:r>
            <a:r>
              <a:rPr lang="it-IT" sz="1400" b="1" i="1" dirty="0" smtClean="0">
                <a:solidFill>
                  <a:srgbClr val="C00000"/>
                </a:solidFill>
              </a:rPr>
              <a:t>,</a:t>
            </a:r>
          </a:p>
          <a:p>
            <a:pPr algn="ctr"/>
            <a:r>
              <a:rPr lang="it-IT" sz="1400" b="1" i="1" dirty="0">
                <a:solidFill>
                  <a:srgbClr val="C00000"/>
                </a:solidFill>
              </a:rPr>
              <a:t>Visita al </a:t>
            </a:r>
            <a:r>
              <a:rPr lang="it-IT" sz="1400" b="1" i="1" dirty="0" smtClean="0">
                <a:solidFill>
                  <a:srgbClr val="C00000"/>
                </a:solidFill>
              </a:rPr>
              <a:t>Santuario</a:t>
            </a:r>
          </a:p>
          <a:p>
            <a:pPr algn="ctr"/>
            <a:endParaRPr lang="it-IT" sz="1200" dirty="0">
              <a:solidFill>
                <a:srgbClr val="92D050"/>
              </a:solidFill>
              <a:latin typeface="Garamond" panose="02020404030301010803" pitchFamily="18" charset="0"/>
            </a:endParaRPr>
          </a:p>
        </p:txBody>
      </p:sp>
      <p:pic>
        <p:nvPicPr>
          <p:cNvPr id="6" name="Immagine 5"/>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737668" y="330926"/>
            <a:ext cx="762126" cy="68843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6685736"/>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6303" y="65436"/>
            <a:ext cx="10479445" cy="6792564"/>
          </a:xfrm>
          <a:prstGeom prst="rect">
            <a:avLst/>
          </a:prstGeom>
          <a:ln>
            <a:solidFill>
              <a:schemeClr val="accent2">
                <a:lumMod val="75000"/>
              </a:schemeClr>
            </a:solidFill>
          </a:ln>
        </p:spPr>
      </p:pic>
      <p:sp>
        <p:nvSpPr>
          <p:cNvPr id="3" name="Rettangolo 2"/>
          <p:cNvSpPr/>
          <p:nvPr/>
        </p:nvSpPr>
        <p:spPr>
          <a:xfrm>
            <a:off x="10215155" y="456091"/>
            <a:ext cx="1976845" cy="5632311"/>
          </a:xfrm>
          <a:prstGeom prst="rect">
            <a:avLst/>
          </a:prstGeom>
        </p:spPr>
        <p:txBody>
          <a:bodyPr wrap="square">
            <a:spAutoFit/>
          </a:bodyPr>
          <a:lstStyle/>
          <a:p>
            <a:pPr marL="457200"/>
            <a:r>
              <a:rPr lang="it-IT" sz="1200" i="1" dirty="0">
                <a:solidFill>
                  <a:srgbClr val="FFC000"/>
                </a:solidFill>
                <a:latin typeface="Arial" panose="020B0604020202020204" pitchFamily="34" charset="0"/>
                <a:cs typeface="Arial" panose="020B0604020202020204" pitchFamily="34" charset="0"/>
              </a:rPr>
              <a:t>Collocato a 618 s.l.m. il Santuario di Castelmonte è da considerarsi tra i più antichi del Friuli e di tutta la Cristianità. </a:t>
            </a:r>
            <a:endParaRPr lang="it-IT" sz="1200" i="1" dirty="0" smtClean="0">
              <a:solidFill>
                <a:srgbClr val="FFC000"/>
              </a:solidFill>
              <a:latin typeface="Arial" panose="020B0604020202020204" pitchFamily="34" charset="0"/>
              <a:cs typeface="Arial" panose="020B0604020202020204" pitchFamily="34" charset="0"/>
            </a:endParaRPr>
          </a:p>
          <a:p>
            <a:pPr marL="457200"/>
            <a:r>
              <a:rPr lang="it-IT" sz="1200" i="1" dirty="0" smtClean="0">
                <a:solidFill>
                  <a:srgbClr val="FFC000"/>
                </a:solidFill>
                <a:latin typeface="Arial" panose="020B0604020202020204" pitchFamily="34" charset="0"/>
                <a:cs typeface="Arial" panose="020B0604020202020204" pitchFamily="34" charset="0"/>
              </a:rPr>
              <a:t>Le </a:t>
            </a:r>
            <a:r>
              <a:rPr lang="it-IT" sz="1200" i="1" dirty="0">
                <a:solidFill>
                  <a:srgbClr val="FFC000"/>
                </a:solidFill>
                <a:latin typeface="Arial" panose="020B0604020202020204" pitchFamily="34" charset="0"/>
                <a:cs typeface="Arial" panose="020B0604020202020204" pitchFamily="34" charset="0"/>
              </a:rPr>
              <a:t>sue origini, infatti, risalirebbero all’età romana tardo antica. </a:t>
            </a:r>
            <a:r>
              <a:rPr lang="it-IT" sz="1200" i="1" dirty="0" smtClean="0">
                <a:solidFill>
                  <a:srgbClr val="FFC000"/>
                </a:solidFill>
                <a:latin typeface="Arial" panose="020B0604020202020204" pitchFamily="34" charset="0"/>
                <a:cs typeface="Arial" panose="020B0604020202020204" pitchFamily="34" charset="0"/>
              </a:rPr>
              <a:t>Il </a:t>
            </a:r>
            <a:r>
              <a:rPr lang="it-IT" sz="1200" i="1" dirty="0">
                <a:solidFill>
                  <a:srgbClr val="FFC000"/>
                </a:solidFill>
                <a:latin typeface="Arial" panose="020B0604020202020204" pitchFamily="34" charset="0"/>
                <a:cs typeface="Arial" panose="020B0604020202020204" pitchFamily="34" charset="0"/>
              </a:rPr>
              <a:t>primo documento scritto che menziona questo luogo di culto risale al 1175. L’immagine della Madonna con il Bambino, di scuola Salisburghese, è senz’altro il cuore del santuario e della vita del borgo. Questo sito è meta di pellegrinaggi non solo per le genti friulane, ma anche per quelle venete e per quelle della vicina Slovenia. </a:t>
            </a:r>
            <a:endParaRPr lang="it-IT" sz="1200" i="1" dirty="0">
              <a:solidFill>
                <a:srgbClr val="FFC000"/>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9485770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21276" y="79780"/>
            <a:ext cx="11544003" cy="6688510"/>
          </a:xfrm>
          <a:prstGeom prst="rect">
            <a:avLst/>
          </a:prstGeom>
        </p:spPr>
      </p:pic>
    </p:spTree>
    <p:extLst>
      <p:ext uri="{BB962C8B-B14F-4D97-AF65-F5344CB8AC3E}">
        <p14:creationId xmlns:p14="http://schemas.microsoft.com/office/powerpoint/2010/main" val="2214930314"/>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92346" y="170004"/>
            <a:ext cx="11869025" cy="6439801"/>
          </a:xfrm>
          <a:prstGeom prst="rect">
            <a:avLst/>
          </a:prstGeom>
          <a:ln>
            <a:solidFill>
              <a:schemeClr val="accent2">
                <a:lumMod val="75000"/>
              </a:schemeClr>
            </a:solidFill>
          </a:ln>
        </p:spPr>
      </p:pic>
    </p:spTree>
    <p:extLst>
      <p:ext uri="{BB962C8B-B14F-4D97-AF65-F5344CB8AC3E}">
        <p14:creationId xmlns:p14="http://schemas.microsoft.com/office/powerpoint/2010/main" val="354801075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43543" y="0"/>
            <a:ext cx="9144000" cy="6858000"/>
          </a:xfrm>
          <a:prstGeom prst="rect">
            <a:avLst/>
          </a:prstGeom>
          <a:ln>
            <a:solidFill>
              <a:schemeClr val="accent2">
                <a:lumMod val="75000"/>
              </a:schemeClr>
            </a:solidFill>
          </a:ln>
        </p:spPr>
      </p:pic>
      <p:sp useBgFill="1">
        <p:nvSpPr>
          <p:cNvPr id="3" name="Rettangolo 2"/>
          <p:cNvSpPr/>
          <p:nvPr/>
        </p:nvSpPr>
        <p:spPr>
          <a:xfrm>
            <a:off x="9640389" y="1366897"/>
            <a:ext cx="2430923" cy="2923877"/>
          </a:xfrm>
          <a:prstGeom prst="rect">
            <a:avLst/>
          </a:prstGeom>
          <a:ln>
            <a:solidFill>
              <a:schemeClr val="accent2">
                <a:lumMod val="75000"/>
              </a:schemeClr>
            </a:solidFill>
          </a:ln>
        </p:spPr>
        <p:txBody>
          <a:bodyPr wrap="square">
            <a:spAutoFit/>
          </a:bodyPr>
          <a:lstStyle/>
          <a:p>
            <a:pPr algn="ctr"/>
            <a:endParaRPr lang="it-IT" sz="1200" b="1" dirty="0" smtClean="0">
              <a:solidFill>
                <a:srgbClr val="92D050"/>
              </a:solidFill>
              <a:latin typeface="Garamond" panose="02020404030301010803" pitchFamily="18" charset="0"/>
            </a:endParaRPr>
          </a:p>
          <a:p>
            <a:pPr algn="ctr"/>
            <a:endParaRPr lang="it-IT" sz="1200" b="1" dirty="0">
              <a:solidFill>
                <a:srgbClr val="92D050"/>
              </a:solidFill>
              <a:latin typeface="Garamond" panose="02020404030301010803" pitchFamily="18" charset="0"/>
            </a:endParaRPr>
          </a:p>
          <a:p>
            <a:pPr algn="ctr"/>
            <a:endParaRPr lang="it-IT" sz="1200" b="1" dirty="0" smtClean="0">
              <a:solidFill>
                <a:srgbClr val="92D050"/>
              </a:solidFill>
              <a:latin typeface="Garamond" panose="02020404030301010803" pitchFamily="18" charset="0"/>
            </a:endParaRPr>
          </a:p>
          <a:p>
            <a:pPr algn="ctr"/>
            <a:endParaRPr lang="it-IT" sz="1200" b="1" dirty="0">
              <a:solidFill>
                <a:srgbClr val="92D050"/>
              </a:solidFill>
              <a:latin typeface="Garamond" panose="02020404030301010803" pitchFamily="18" charset="0"/>
            </a:endParaRPr>
          </a:p>
          <a:p>
            <a:pPr algn="ctr"/>
            <a:endParaRPr lang="it-IT" sz="1200" b="1" dirty="0" smtClean="0">
              <a:solidFill>
                <a:srgbClr val="92D050"/>
              </a:solidFill>
              <a:latin typeface="Garamond" panose="02020404030301010803" pitchFamily="18" charset="0"/>
            </a:endParaRPr>
          </a:p>
          <a:p>
            <a:pPr algn="ctr"/>
            <a:r>
              <a:rPr lang="it-IT" sz="1200" b="1" dirty="0" smtClean="0">
                <a:solidFill>
                  <a:srgbClr val="92D050"/>
                </a:solidFill>
                <a:latin typeface="Garamond" panose="02020404030301010803" pitchFamily="18" charset="0"/>
              </a:rPr>
              <a:t>XXX </a:t>
            </a:r>
            <a:r>
              <a:rPr lang="it-IT" sz="1200" b="1" dirty="0">
                <a:solidFill>
                  <a:srgbClr val="92D050"/>
                </a:solidFill>
                <a:latin typeface="Garamond" panose="02020404030301010803" pitchFamily="18" charset="0"/>
              </a:rPr>
              <a:t>corso nazionale di </a:t>
            </a:r>
            <a:r>
              <a:rPr lang="it-IT" sz="1200" b="1" dirty="0" smtClean="0">
                <a:solidFill>
                  <a:srgbClr val="92D050"/>
                </a:solidFill>
                <a:latin typeface="Garamond" panose="02020404030301010803" pitchFamily="18" charset="0"/>
              </a:rPr>
              <a:t>formazione per insegnanti</a:t>
            </a:r>
            <a:endParaRPr lang="it-IT" sz="1400" b="1" i="1" dirty="0" smtClean="0">
              <a:solidFill>
                <a:srgbClr val="92D050"/>
              </a:solidFill>
              <a:latin typeface="Garamond" panose="02020404030301010803" pitchFamily="18" charset="0"/>
            </a:endParaRPr>
          </a:p>
          <a:p>
            <a:pPr algn="ctr"/>
            <a:r>
              <a:rPr lang="it-IT" sz="1600" b="1" dirty="0">
                <a:solidFill>
                  <a:srgbClr val="FFFF00"/>
                </a:solidFill>
                <a:latin typeface="Garamond" panose="02020404030301010803" pitchFamily="18" charset="0"/>
              </a:rPr>
              <a:t>“</a:t>
            </a:r>
            <a:r>
              <a:rPr lang="it-IT" sz="1600" b="1" dirty="0">
                <a:solidFill>
                  <a:srgbClr val="FFC000"/>
                </a:solidFill>
                <a:latin typeface="Garamond" panose="02020404030301010803" pitchFamily="18" charset="0"/>
              </a:rPr>
              <a:t>Cividale e le Valli del Natisone</a:t>
            </a:r>
            <a:r>
              <a:rPr lang="it-IT" sz="1600" b="1" dirty="0">
                <a:solidFill>
                  <a:srgbClr val="FFFF00"/>
                </a:solidFill>
                <a:latin typeface="Garamond" panose="02020404030301010803" pitchFamily="18" charset="0"/>
              </a:rPr>
              <a:t>”</a:t>
            </a:r>
            <a:endParaRPr lang="it-IT" sz="1600" dirty="0">
              <a:solidFill>
                <a:srgbClr val="FFFF00"/>
              </a:solidFill>
              <a:latin typeface="Garamond" panose="02020404030301010803" pitchFamily="18" charset="0"/>
            </a:endParaRPr>
          </a:p>
          <a:p>
            <a:pPr algn="ctr"/>
            <a:endParaRPr lang="it-IT" sz="1200" b="1" dirty="0" smtClean="0">
              <a:solidFill>
                <a:srgbClr val="92D050"/>
              </a:solidFill>
              <a:latin typeface="Garamond" panose="02020404030301010803" pitchFamily="18" charset="0"/>
            </a:endParaRPr>
          </a:p>
          <a:p>
            <a:pPr algn="ctr"/>
            <a:r>
              <a:rPr lang="it-IT" sz="1200" b="1" dirty="0" smtClean="0">
                <a:solidFill>
                  <a:srgbClr val="92D050"/>
                </a:solidFill>
                <a:latin typeface="Garamond" panose="02020404030301010803" pitchFamily="18" charset="0"/>
              </a:rPr>
              <a:t>Domenica 8 </a:t>
            </a:r>
            <a:r>
              <a:rPr lang="it-IT" sz="1200" b="1" dirty="0" smtClean="0">
                <a:solidFill>
                  <a:srgbClr val="92D050"/>
                </a:solidFill>
                <a:latin typeface="Garamond" panose="02020404030301010803" pitchFamily="18" charset="0"/>
                <a:ea typeface="Calibri" panose="020F0502020204030204" pitchFamily="34" charset="0"/>
              </a:rPr>
              <a:t>ottobre 2017</a:t>
            </a:r>
          </a:p>
          <a:p>
            <a:pPr algn="ctr"/>
            <a:endParaRPr lang="it-IT" sz="1200" dirty="0" smtClean="0"/>
          </a:p>
          <a:p>
            <a:pPr algn="ctr"/>
            <a:r>
              <a:rPr lang="it-IT" sz="1600" b="1" i="1" dirty="0" smtClean="0">
                <a:solidFill>
                  <a:srgbClr val="C00000"/>
                </a:solidFill>
              </a:rPr>
              <a:t>Escursione al Monte Purgessimo</a:t>
            </a:r>
            <a:endParaRPr lang="it-IT" sz="1400" b="1" i="1" dirty="0" smtClean="0">
              <a:solidFill>
                <a:srgbClr val="C00000"/>
              </a:solidFill>
            </a:endParaRPr>
          </a:p>
        </p:txBody>
      </p:sp>
      <p:pic>
        <p:nvPicPr>
          <p:cNvPr id="4" name="Immagine 3"/>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474787" y="1428206"/>
            <a:ext cx="762126" cy="68843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849024"/>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0366" y="0"/>
            <a:ext cx="9144000" cy="6858000"/>
          </a:xfrm>
          <a:prstGeom prst="rect">
            <a:avLst/>
          </a:prstGeom>
          <a:ln>
            <a:solidFill>
              <a:schemeClr val="accent2">
                <a:lumMod val="75000"/>
              </a:schemeClr>
            </a:solidFill>
          </a:ln>
        </p:spPr>
      </p:pic>
      <p:sp>
        <p:nvSpPr>
          <p:cNvPr id="3" name="Rettangolo 2"/>
          <p:cNvSpPr/>
          <p:nvPr/>
        </p:nvSpPr>
        <p:spPr>
          <a:xfrm>
            <a:off x="9048205" y="1337442"/>
            <a:ext cx="3082835" cy="3785652"/>
          </a:xfrm>
          <a:prstGeom prst="rect">
            <a:avLst/>
          </a:prstGeom>
        </p:spPr>
        <p:txBody>
          <a:bodyPr wrap="square">
            <a:spAutoFit/>
          </a:bodyPr>
          <a:lstStyle/>
          <a:p>
            <a:pPr marL="457200"/>
            <a:r>
              <a:rPr lang="it-IT" sz="1200" i="1" dirty="0">
                <a:solidFill>
                  <a:srgbClr val="FFC000"/>
                </a:solidFill>
                <a:latin typeface="Arial" panose="020B0604020202020204" pitchFamily="34" charset="0"/>
                <a:cs typeface="Arial" panose="020B0604020202020204" pitchFamily="34" charset="0"/>
              </a:rPr>
              <a:t>Il Monte Purgessimo è un rilievo poco elevato posto alla confluenza del rio Cosizza e del fiume Natisone, caratterizzato dalla presenza dai ruderi del castello di </a:t>
            </a:r>
            <a:r>
              <a:rPr lang="it-IT" sz="1200" i="1" dirty="0" err="1">
                <a:solidFill>
                  <a:srgbClr val="FFC000"/>
                </a:solidFill>
                <a:latin typeface="Arial" panose="020B0604020202020204" pitchFamily="34" charset="0"/>
                <a:cs typeface="Arial" panose="020B0604020202020204" pitchFamily="34" charset="0"/>
              </a:rPr>
              <a:t>Gronumbergo</a:t>
            </a:r>
            <a:r>
              <a:rPr lang="it-IT" sz="1200" i="1" dirty="0">
                <a:solidFill>
                  <a:srgbClr val="FFC000"/>
                </a:solidFill>
                <a:latin typeface="Arial" panose="020B0604020202020204" pitchFamily="34" charset="0"/>
                <a:cs typeface="Arial" panose="020B0604020202020204" pitchFamily="34" charset="0"/>
              </a:rPr>
              <a:t> posto sulla spalla occidentale del monte. </a:t>
            </a:r>
            <a:endParaRPr lang="it-IT" sz="1200" i="1" dirty="0" smtClean="0">
              <a:solidFill>
                <a:srgbClr val="FFC000"/>
              </a:solidFill>
              <a:latin typeface="Arial" panose="020B0604020202020204" pitchFamily="34" charset="0"/>
              <a:cs typeface="Arial" panose="020B0604020202020204" pitchFamily="34" charset="0"/>
            </a:endParaRPr>
          </a:p>
          <a:p>
            <a:pPr marL="457200"/>
            <a:r>
              <a:rPr lang="it-IT" sz="1200" i="1" dirty="0" smtClean="0">
                <a:solidFill>
                  <a:srgbClr val="FFC000"/>
                </a:solidFill>
                <a:latin typeface="Arial" panose="020B0604020202020204" pitchFamily="34" charset="0"/>
                <a:cs typeface="Arial" panose="020B0604020202020204" pitchFamily="34" charset="0"/>
              </a:rPr>
              <a:t>Per </a:t>
            </a:r>
            <a:r>
              <a:rPr lang="it-IT" sz="1200" i="1" dirty="0">
                <a:solidFill>
                  <a:srgbClr val="FFC000"/>
                </a:solidFill>
                <a:latin typeface="Arial" panose="020B0604020202020204" pitchFamily="34" charset="0"/>
                <a:cs typeface="Arial" panose="020B0604020202020204" pitchFamily="34" charset="0"/>
              </a:rPr>
              <a:t>questa sua posizione fin dall’epoca romana e in quelle successive fu utilizzato per il controllo e sbarramento delle strade che dalla valle del Natisone conducevano a Cividale. </a:t>
            </a:r>
            <a:endParaRPr lang="it-IT" sz="1200" i="1" dirty="0" smtClean="0">
              <a:solidFill>
                <a:srgbClr val="FFC000"/>
              </a:solidFill>
              <a:latin typeface="Arial" panose="020B0604020202020204" pitchFamily="34" charset="0"/>
              <a:cs typeface="Arial" panose="020B0604020202020204" pitchFamily="34" charset="0"/>
            </a:endParaRPr>
          </a:p>
          <a:p>
            <a:pPr marL="457200"/>
            <a:r>
              <a:rPr lang="it-IT" sz="1200" i="1" dirty="0" smtClean="0">
                <a:solidFill>
                  <a:srgbClr val="FFC000"/>
                </a:solidFill>
                <a:latin typeface="Arial" panose="020B0604020202020204" pitchFamily="34" charset="0"/>
                <a:cs typeface="Arial" panose="020B0604020202020204" pitchFamily="34" charset="0"/>
              </a:rPr>
              <a:t>Il </a:t>
            </a:r>
            <a:r>
              <a:rPr lang="it-IT" sz="1200" i="1" dirty="0">
                <a:solidFill>
                  <a:srgbClr val="FFC000"/>
                </a:solidFill>
                <a:latin typeface="Arial" panose="020B0604020202020204" pitchFamily="34" charset="0"/>
                <a:cs typeface="Arial" panose="020B0604020202020204" pitchFamily="34" charset="0"/>
              </a:rPr>
              <a:t>27 ottobre 1917, durante la ritirata di Caporetto, su quest’altura si combatté una dura battaglia tra le unità italiane poste a difesa della stretta di San Quirino e i reparti d’assalto di quattro divisioni tedesche. </a:t>
            </a:r>
            <a:endParaRPr lang="it-IT" sz="1200" i="1" dirty="0">
              <a:solidFill>
                <a:srgbClr val="FFC000"/>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73284415"/>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82286" y="0"/>
            <a:ext cx="9144000" cy="6858000"/>
          </a:xfrm>
          <a:prstGeom prst="rect">
            <a:avLst/>
          </a:prstGeom>
        </p:spPr>
      </p:pic>
      <p:sp>
        <p:nvSpPr>
          <p:cNvPr id="3" name="Rettangolo 2"/>
          <p:cNvSpPr/>
          <p:nvPr/>
        </p:nvSpPr>
        <p:spPr>
          <a:xfrm>
            <a:off x="9265919" y="1832376"/>
            <a:ext cx="2821577" cy="3416320"/>
          </a:xfrm>
          <a:prstGeom prst="rect">
            <a:avLst/>
          </a:prstGeom>
        </p:spPr>
        <p:txBody>
          <a:bodyPr wrap="square">
            <a:spAutoFit/>
          </a:bodyPr>
          <a:lstStyle/>
          <a:p>
            <a:pPr marL="457200"/>
            <a:r>
              <a:rPr lang="it-IT" sz="1200" i="1" dirty="0">
                <a:solidFill>
                  <a:srgbClr val="FFC000"/>
                </a:solidFill>
                <a:latin typeface="Arial" panose="020B0604020202020204" pitchFamily="34" charset="0"/>
                <a:cs typeface="Arial" panose="020B0604020202020204" pitchFamily="34" charset="0"/>
              </a:rPr>
              <a:t>La resistenza italiana sul Purgessimo si protrasse per ore, bloccando il passaggio del grosso delle truppe tedesche verso Cividale.  </a:t>
            </a:r>
            <a:endParaRPr lang="it-IT" sz="1200" i="1" dirty="0" smtClean="0">
              <a:solidFill>
                <a:srgbClr val="FFC000"/>
              </a:solidFill>
              <a:latin typeface="Arial" panose="020B0604020202020204" pitchFamily="34" charset="0"/>
              <a:cs typeface="Arial" panose="020B0604020202020204" pitchFamily="34" charset="0"/>
            </a:endParaRPr>
          </a:p>
          <a:p>
            <a:pPr marL="457200"/>
            <a:r>
              <a:rPr lang="it-IT" sz="1200" i="1" dirty="0" smtClean="0">
                <a:solidFill>
                  <a:srgbClr val="FFC000"/>
                </a:solidFill>
                <a:latin typeface="Arial" panose="020B0604020202020204" pitchFamily="34" charset="0"/>
                <a:cs typeface="Arial" panose="020B0604020202020204" pitchFamily="34" charset="0"/>
              </a:rPr>
              <a:t>Alla </a:t>
            </a:r>
            <a:r>
              <a:rPr lang="it-IT" sz="1200" i="1" dirty="0">
                <a:solidFill>
                  <a:srgbClr val="FFC000"/>
                </a:solidFill>
                <a:latin typeface="Arial" panose="020B0604020202020204" pitchFamily="34" charset="0"/>
                <a:cs typeface="Arial" panose="020B0604020202020204" pitchFamily="34" charset="0"/>
              </a:rPr>
              <a:t>fine però ogni sforzo fu vano e dopo dodici ore di aspri combattimenti i reparti italiani furono costretti a cedere sotto la soverchiante pressione nemica. L’eroico sacrificio delle unità italiane nella battaglia del Monte Purgessimo riuscì comunque a ritardare l’avanzata del nemico, permettendo così agli altri reparti del Regio Esercito di mettersi in salvo oltre la linea del Tagliamento.   </a:t>
            </a:r>
          </a:p>
        </p:txBody>
      </p:sp>
    </p:spTree>
    <p:extLst>
      <p:ext uri="{BB962C8B-B14F-4D97-AF65-F5344CB8AC3E}">
        <p14:creationId xmlns:p14="http://schemas.microsoft.com/office/powerpoint/2010/main" val="14026373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504205" y="47206"/>
            <a:ext cx="11182697" cy="6810794"/>
          </a:xfrm>
          <a:prstGeom prst="rect">
            <a:avLst/>
          </a:prstGeom>
          <a:ln>
            <a:solidFill>
              <a:schemeClr val="accent2">
                <a:lumMod val="75000"/>
              </a:schemeClr>
            </a:solidFill>
          </a:ln>
        </p:spPr>
      </p:pic>
    </p:spTree>
    <p:extLst>
      <p:ext uri="{BB962C8B-B14F-4D97-AF65-F5344CB8AC3E}">
        <p14:creationId xmlns:p14="http://schemas.microsoft.com/office/powerpoint/2010/main" val="3158780371"/>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14572" y="0"/>
            <a:ext cx="9144000" cy="6858000"/>
          </a:xfrm>
          <a:prstGeom prst="rect">
            <a:avLst/>
          </a:prstGeom>
          <a:ln>
            <a:solidFill>
              <a:schemeClr val="accent2">
                <a:lumMod val="75000"/>
              </a:schemeClr>
            </a:solidFill>
          </a:ln>
        </p:spPr>
      </p:pic>
      <p:pic>
        <p:nvPicPr>
          <p:cNvPr id="3" name="Immagin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027921" y="2603863"/>
            <a:ext cx="1650274" cy="1650274"/>
          </a:xfrm>
          <a:prstGeom prst="rect">
            <a:avLst/>
          </a:prstGeom>
          <a:ln>
            <a:solidFill>
              <a:schemeClr val="accent4">
                <a:lumMod val="75000"/>
              </a:schemeClr>
            </a:solidFill>
          </a:ln>
        </p:spPr>
      </p:pic>
    </p:spTree>
    <p:extLst>
      <p:ext uri="{BB962C8B-B14F-4D97-AF65-F5344CB8AC3E}">
        <p14:creationId xmlns:p14="http://schemas.microsoft.com/office/powerpoint/2010/main" val="88675156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42353" y="295866"/>
            <a:ext cx="11945143" cy="6239915"/>
          </a:xfrm>
          <a:prstGeom prst="rect">
            <a:avLst/>
          </a:prstGeom>
          <a:ln w="38100" cap="sq">
            <a:solidFill>
              <a:schemeClr val="accent2">
                <a:lumMod val="75000"/>
              </a:schemeClr>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154549120"/>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22218" y="0"/>
            <a:ext cx="9144000" cy="6858000"/>
          </a:xfrm>
          <a:prstGeom prst="rect">
            <a:avLst/>
          </a:prstGeom>
          <a:ln>
            <a:solidFill>
              <a:schemeClr val="accent2">
                <a:lumMod val="75000"/>
              </a:schemeClr>
            </a:solidFill>
          </a:ln>
        </p:spPr>
      </p:pic>
      <p:pic>
        <p:nvPicPr>
          <p:cNvPr id="3" name="Immagin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071464" y="2603863"/>
            <a:ext cx="1650274" cy="1650274"/>
          </a:xfrm>
          <a:prstGeom prst="rect">
            <a:avLst/>
          </a:prstGeom>
          <a:ln>
            <a:solidFill>
              <a:schemeClr val="accent4">
                <a:lumMod val="75000"/>
              </a:schemeClr>
            </a:solidFill>
          </a:ln>
        </p:spPr>
      </p:pic>
    </p:spTree>
    <p:extLst>
      <p:ext uri="{BB962C8B-B14F-4D97-AF65-F5344CB8AC3E}">
        <p14:creationId xmlns:p14="http://schemas.microsoft.com/office/powerpoint/2010/main" val="1192163051"/>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68012" y="0"/>
            <a:ext cx="9144000" cy="6858000"/>
          </a:xfrm>
          <a:prstGeom prst="rect">
            <a:avLst/>
          </a:prstGeom>
        </p:spPr>
      </p:pic>
    </p:spTree>
    <p:extLst>
      <p:ext uri="{BB962C8B-B14F-4D97-AF65-F5344CB8AC3E}">
        <p14:creationId xmlns:p14="http://schemas.microsoft.com/office/powerpoint/2010/main" val="267245127"/>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04503" y="183934"/>
            <a:ext cx="11430446" cy="6477253"/>
          </a:xfrm>
          <a:prstGeom prst="rect">
            <a:avLst/>
          </a:prstGeom>
          <a:ln w="88900" cap="sq" cmpd="thickThin">
            <a:solidFill>
              <a:schemeClr val="accent2">
                <a:lumMod val="75000"/>
              </a:schemeClr>
            </a:solidFill>
            <a:prstDash val="solid"/>
            <a:miter lim="800000"/>
          </a:ln>
          <a:effectLst>
            <a:innerShdw blurRad="76200">
              <a:srgbClr val="000000"/>
            </a:innerShdw>
          </a:effectLst>
        </p:spPr>
      </p:pic>
    </p:spTree>
    <p:extLst>
      <p:ext uri="{BB962C8B-B14F-4D97-AF65-F5344CB8AC3E}">
        <p14:creationId xmlns:p14="http://schemas.microsoft.com/office/powerpoint/2010/main" val="398613419"/>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36789" y="0"/>
            <a:ext cx="9144000" cy="6858000"/>
          </a:xfrm>
          <a:prstGeom prst="rect">
            <a:avLst/>
          </a:prstGeom>
          <a:ln>
            <a:solidFill>
              <a:schemeClr val="accent2">
                <a:lumMod val="75000"/>
              </a:schemeClr>
            </a:solidFill>
          </a:ln>
        </p:spPr>
      </p:pic>
    </p:spTree>
    <p:extLst>
      <p:ext uri="{BB962C8B-B14F-4D97-AF65-F5344CB8AC3E}">
        <p14:creationId xmlns:p14="http://schemas.microsoft.com/office/powerpoint/2010/main" val="3519855255"/>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330035" y="84272"/>
            <a:ext cx="11382994" cy="6699705"/>
          </a:xfrm>
          <a:prstGeom prst="rect">
            <a:avLst/>
          </a:prstGeom>
          <a:ln w="38100" cap="sq">
            <a:solidFill>
              <a:schemeClr val="accent2">
                <a:lumMod val="50000"/>
              </a:schemeClr>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6196149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02251" y="0"/>
            <a:ext cx="9144000" cy="6858000"/>
          </a:xfrm>
          <a:prstGeom prst="rect">
            <a:avLst/>
          </a:prstGeom>
          <a:ln>
            <a:solidFill>
              <a:schemeClr val="accent2">
                <a:lumMod val="75000"/>
              </a:schemeClr>
            </a:solidFill>
          </a:ln>
        </p:spPr>
      </p:pic>
      <p:sp useBgFill="1">
        <p:nvSpPr>
          <p:cNvPr id="3" name="Rettangolo 2"/>
          <p:cNvSpPr/>
          <p:nvPr/>
        </p:nvSpPr>
        <p:spPr>
          <a:xfrm>
            <a:off x="9922580" y="1737504"/>
            <a:ext cx="1854009" cy="3654847"/>
          </a:xfrm>
          <a:prstGeom prst="rect">
            <a:avLst/>
          </a:prstGeom>
          <a:ln>
            <a:solidFill>
              <a:schemeClr val="accent2">
                <a:lumMod val="75000"/>
              </a:schemeClr>
            </a:solidFill>
          </a:ln>
        </p:spPr>
        <p:txBody>
          <a:bodyPr wrap="square">
            <a:spAutoFit/>
          </a:bodyPr>
          <a:lstStyle/>
          <a:p>
            <a:pPr algn="ctr">
              <a:spcAft>
                <a:spcPts val="0"/>
              </a:spcAft>
            </a:pPr>
            <a:endParaRPr lang="it-IT" sz="1050" b="1" dirty="0" smtClean="0">
              <a:solidFill>
                <a:schemeClr val="accent1">
                  <a:lumMod val="60000"/>
                  <a:lumOff val="40000"/>
                </a:schemeClr>
              </a:solidFill>
              <a:latin typeface="AR ESSENCE" panose="02000000000000000000" pitchFamily="2" charset="0"/>
              <a:ea typeface="Times New Roman" panose="02020603050405020304" pitchFamily="18" charset="0"/>
            </a:endParaRPr>
          </a:p>
          <a:p>
            <a:pPr algn="ctr"/>
            <a:endParaRPr lang="it-IT" sz="1200" b="1" dirty="0" smtClean="0">
              <a:solidFill>
                <a:srgbClr val="92D050"/>
              </a:solidFill>
              <a:latin typeface="Garamond" panose="02020404030301010803" pitchFamily="18" charset="0"/>
            </a:endParaRPr>
          </a:p>
          <a:p>
            <a:pPr algn="ctr"/>
            <a:endParaRPr lang="it-IT" sz="1200" b="1" dirty="0">
              <a:solidFill>
                <a:srgbClr val="92D050"/>
              </a:solidFill>
              <a:latin typeface="Garamond" panose="02020404030301010803" pitchFamily="18" charset="0"/>
            </a:endParaRPr>
          </a:p>
          <a:p>
            <a:pPr algn="ctr"/>
            <a:endParaRPr lang="it-IT" sz="1200" b="1" dirty="0" smtClean="0">
              <a:solidFill>
                <a:srgbClr val="92D050"/>
              </a:solidFill>
              <a:latin typeface="Garamond" panose="02020404030301010803" pitchFamily="18" charset="0"/>
            </a:endParaRPr>
          </a:p>
          <a:p>
            <a:pPr algn="ctr"/>
            <a:endParaRPr lang="it-IT" sz="1200" b="1" dirty="0">
              <a:solidFill>
                <a:srgbClr val="92D050"/>
              </a:solidFill>
              <a:latin typeface="Garamond" panose="02020404030301010803" pitchFamily="18" charset="0"/>
            </a:endParaRPr>
          </a:p>
          <a:p>
            <a:pPr algn="ctr"/>
            <a:r>
              <a:rPr lang="it-IT" sz="1200" b="1" dirty="0" smtClean="0">
                <a:solidFill>
                  <a:srgbClr val="92D050"/>
                </a:solidFill>
                <a:latin typeface="Garamond" panose="02020404030301010803" pitchFamily="18" charset="0"/>
              </a:rPr>
              <a:t>XXX </a:t>
            </a:r>
            <a:r>
              <a:rPr lang="it-IT" sz="1200" b="1" dirty="0">
                <a:solidFill>
                  <a:srgbClr val="92D050"/>
                </a:solidFill>
                <a:latin typeface="Garamond" panose="02020404030301010803" pitchFamily="18" charset="0"/>
              </a:rPr>
              <a:t>corso nazionale di </a:t>
            </a:r>
            <a:r>
              <a:rPr lang="it-IT" sz="1200" b="1" dirty="0" smtClean="0">
                <a:solidFill>
                  <a:srgbClr val="92D050"/>
                </a:solidFill>
                <a:latin typeface="Garamond" panose="02020404030301010803" pitchFamily="18" charset="0"/>
              </a:rPr>
              <a:t>formazione per </a:t>
            </a:r>
            <a:r>
              <a:rPr lang="it-IT" sz="1200" b="1" dirty="0">
                <a:solidFill>
                  <a:srgbClr val="92D050"/>
                </a:solidFill>
                <a:latin typeface="Garamond" panose="02020404030301010803" pitchFamily="18" charset="0"/>
              </a:rPr>
              <a:t>insegnanti</a:t>
            </a:r>
            <a:endParaRPr lang="it-IT" sz="1200" dirty="0">
              <a:solidFill>
                <a:srgbClr val="92D050"/>
              </a:solidFill>
              <a:latin typeface="Garamond" panose="02020404030301010803" pitchFamily="18" charset="0"/>
            </a:endParaRPr>
          </a:p>
          <a:p>
            <a:pPr algn="ctr"/>
            <a:endParaRPr lang="it-IT" sz="1400" b="1" i="1" dirty="0" smtClean="0">
              <a:solidFill>
                <a:srgbClr val="92D050"/>
              </a:solidFill>
              <a:latin typeface="Garamond" panose="02020404030301010803" pitchFamily="18" charset="0"/>
            </a:endParaRPr>
          </a:p>
          <a:p>
            <a:pPr algn="ctr"/>
            <a:r>
              <a:rPr lang="it-IT" sz="1600" b="1" dirty="0">
                <a:solidFill>
                  <a:srgbClr val="FFFF00"/>
                </a:solidFill>
                <a:latin typeface="Garamond" panose="02020404030301010803" pitchFamily="18" charset="0"/>
              </a:rPr>
              <a:t>“</a:t>
            </a:r>
            <a:r>
              <a:rPr lang="it-IT" sz="1600" b="1" dirty="0">
                <a:solidFill>
                  <a:srgbClr val="FFC000"/>
                </a:solidFill>
                <a:latin typeface="Garamond" panose="02020404030301010803" pitchFamily="18" charset="0"/>
              </a:rPr>
              <a:t>Cividale e le Valli del Natisone</a:t>
            </a:r>
            <a:r>
              <a:rPr lang="it-IT" sz="1600" b="1" dirty="0">
                <a:solidFill>
                  <a:srgbClr val="FFFF00"/>
                </a:solidFill>
                <a:latin typeface="Garamond" panose="02020404030301010803" pitchFamily="18" charset="0"/>
              </a:rPr>
              <a:t>”</a:t>
            </a:r>
            <a:endParaRPr lang="it-IT" sz="1600" dirty="0">
              <a:solidFill>
                <a:srgbClr val="FFFF00"/>
              </a:solidFill>
              <a:latin typeface="Garamond" panose="02020404030301010803" pitchFamily="18" charset="0"/>
            </a:endParaRPr>
          </a:p>
          <a:p>
            <a:pPr algn="ctr"/>
            <a:endParaRPr lang="it-IT" sz="1200" b="1" dirty="0" smtClean="0">
              <a:solidFill>
                <a:srgbClr val="92D050"/>
              </a:solidFill>
              <a:latin typeface="Garamond" panose="02020404030301010803" pitchFamily="18" charset="0"/>
            </a:endParaRPr>
          </a:p>
          <a:p>
            <a:pPr algn="ctr"/>
            <a:r>
              <a:rPr lang="it-IT" sz="1200" b="1" dirty="0" smtClean="0">
                <a:solidFill>
                  <a:srgbClr val="92D050"/>
                </a:solidFill>
                <a:latin typeface="Garamond" panose="02020404030301010803" pitchFamily="18" charset="0"/>
              </a:rPr>
              <a:t>Giovedì 5 </a:t>
            </a:r>
            <a:r>
              <a:rPr lang="it-IT" sz="1200" b="1" dirty="0" smtClean="0">
                <a:solidFill>
                  <a:srgbClr val="92D050"/>
                </a:solidFill>
                <a:latin typeface="Garamond" panose="02020404030301010803" pitchFamily="18" charset="0"/>
                <a:ea typeface="Calibri" panose="020F0502020204030204" pitchFamily="34" charset="0"/>
              </a:rPr>
              <a:t>ottobre 2017</a:t>
            </a:r>
          </a:p>
          <a:p>
            <a:pPr algn="ctr"/>
            <a:endParaRPr lang="it-IT" sz="1200" dirty="0" smtClean="0"/>
          </a:p>
          <a:p>
            <a:pPr algn="ctr"/>
            <a:endParaRPr lang="it-IT" sz="1200" b="1" dirty="0" smtClean="0">
              <a:solidFill>
                <a:srgbClr val="FFC000"/>
              </a:solidFill>
            </a:endParaRPr>
          </a:p>
          <a:p>
            <a:pPr algn="ctr"/>
            <a:r>
              <a:rPr lang="it-IT" sz="1600" i="1" dirty="0" smtClean="0">
                <a:solidFill>
                  <a:srgbClr val="FF0000"/>
                </a:solidFill>
                <a:latin typeface="Garamond" panose="02020404030301010803" pitchFamily="18" charset="0"/>
              </a:rPr>
              <a:t>Visita al </a:t>
            </a:r>
            <a:r>
              <a:rPr lang="it-IT" sz="1600" i="1" dirty="0" smtClean="0">
                <a:solidFill>
                  <a:srgbClr val="FF0000"/>
                </a:solidFill>
                <a:latin typeface="Garamond" panose="02020404030301010803" pitchFamily="18" charset="0"/>
                <a:ea typeface="Calibri" panose="020F0502020204030204" pitchFamily="34" charset="0"/>
                <a:cs typeface="Arial" panose="020B0604020202020204" pitchFamily="34" charset="0"/>
              </a:rPr>
              <a:t>centro </a:t>
            </a:r>
            <a:r>
              <a:rPr lang="it-IT" sz="1600" i="1" dirty="0">
                <a:solidFill>
                  <a:srgbClr val="FF0000"/>
                </a:solidFill>
                <a:latin typeface="Garamond" panose="02020404030301010803" pitchFamily="18" charset="0"/>
                <a:ea typeface="Calibri" panose="020F0502020204030204" pitchFamily="34" charset="0"/>
                <a:cs typeface="Arial" panose="020B0604020202020204" pitchFamily="34" charset="0"/>
              </a:rPr>
              <a:t>storico di Cividale del Friuli</a:t>
            </a:r>
            <a:endParaRPr lang="it-IT" sz="1600" i="1" dirty="0">
              <a:solidFill>
                <a:srgbClr val="FF0000"/>
              </a:solidFill>
              <a:latin typeface="Garamond" panose="02020404030301010803" pitchFamily="18" charset="0"/>
            </a:endParaRPr>
          </a:p>
          <a:p>
            <a:pPr algn="ctr"/>
            <a:endParaRPr lang="it-IT" sz="1100" dirty="0">
              <a:solidFill>
                <a:srgbClr val="FFC000"/>
              </a:solidFill>
              <a:latin typeface="Garamond" panose="02020404030301010803" pitchFamily="18" charset="0"/>
            </a:endParaRPr>
          </a:p>
        </p:txBody>
      </p:sp>
      <p:pic>
        <p:nvPicPr>
          <p:cNvPr id="4" name="Immagine 3"/>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468521" y="1837509"/>
            <a:ext cx="762126" cy="68843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728715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rdesia">
  <a:themeElements>
    <a:clrScheme name="Giallo">
      <a:dk1>
        <a:sysClr val="windowText" lastClr="000000"/>
      </a:dk1>
      <a:lt1>
        <a:sysClr val="window" lastClr="FFFFFF"/>
      </a:lt1>
      <a:dk2>
        <a:srgbClr val="39302A"/>
      </a:dk2>
      <a:lt2>
        <a:srgbClr val="E5DEDB"/>
      </a:lt2>
      <a:accent1>
        <a:srgbClr val="FFCA08"/>
      </a:accent1>
      <a:accent2>
        <a:srgbClr val="F8931D"/>
      </a:accent2>
      <a:accent3>
        <a:srgbClr val="CE8D3E"/>
      </a:accent3>
      <a:accent4>
        <a:srgbClr val="EC7016"/>
      </a:accent4>
      <a:accent5>
        <a:srgbClr val="E64823"/>
      </a:accent5>
      <a:accent6>
        <a:srgbClr val="9C6A6A"/>
      </a:accent6>
      <a:hlink>
        <a:srgbClr val="2998E3"/>
      </a:hlink>
      <a:folHlink>
        <a:srgbClr val="7F723D"/>
      </a:folHlink>
    </a:clrScheme>
    <a:fontScheme name="Ardesia">
      <a:maj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rdesia">
      <a:fillStyleLst>
        <a:solidFill>
          <a:schemeClr val="phClr"/>
        </a:solidFill>
        <a:gradFill rotWithShape="1">
          <a:gsLst>
            <a:gs pos="0">
              <a:schemeClr val="phClr">
                <a:tint val="60000"/>
                <a:lumMod val="110000"/>
              </a:schemeClr>
            </a:gs>
            <a:gs pos="100000">
              <a:schemeClr val="phClr">
                <a:tint val="88000"/>
              </a:schemeClr>
            </a:gs>
          </a:gsLst>
          <a:lin ang="5400000" scaled="0"/>
        </a:gradFill>
        <a:gradFill rotWithShape="1">
          <a:gsLst>
            <a:gs pos="0">
              <a:schemeClr val="phClr">
                <a:tint val="96000"/>
                <a:lumMod val="104000"/>
              </a:schemeClr>
            </a:gs>
            <a:gs pos="100000">
              <a:schemeClr val="phClr">
                <a:shade val="90000"/>
                <a:lumMod val="90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63500" dist="25400" dir="5400000" rotWithShape="0">
              <a:srgbClr val="000000">
                <a:alpha val="60000"/>
              </a:srgbClr>
            </a:outerShdw>
          </a:effectLst>
        </a:effectStyle>
        <a:effectStyle>
          <a:effectLst>
            <a:outerShdw blurRad="76200" dist="38100" dir="5400000" rotWithShape="0">
              <a:srgbClr val="000000">
                <a:alpha val="75000"/>
              </a:srgbClr>
            </a:outerShdw>
          </a:effectLst>
          <a:scene3d>
            <a:camera prst="orthographicFront">
              <a:rot lat="0" lon="0" rev="0"/>
            </a:camera>
            <a:lightRig rig="threePt" dir="t">
              <a:rot lat="0" lon="0" rev="1200000"/>
            </a:lightRig>
          </a:scene3d>
          <a:sp3d>
            <a:bevelT w="63500" h="25400" prst="hardEdge"/>
          </a:sp3d>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thm15="http://schemas.microsoft.com/office/thememl/2012/main" name="Slate" id="{C3F70B94-7CE9-428E-ADC1-3269CC2C3385}" vid="{43372978-11FE-4814-AC26-BC300187D8C7}"/>
    </a:ext>
  </a:extLst>
</a:theme>
</file>

<file path=docProps/app.xml><?xml version="1.0" encoding="utf-8"?>
<Properties xmlns="http://schemas.openxmlformats.org/officeDocument/2006/extended-properties" xmlns:vt="http://schemas.openxmlformats.org/officeDocument/2006/docPropsVTypes">
  <Template>Ardesia</Template>
  <TotalTime>241</TotalTime>
  <Words>1450</Words>
  <Application>Microsoft Office PowerPoint</Application>
  <PresentationFormat>Widescreen</PresentationFormat>
  <Paragraphs>209</Paragraphs>
  <Slides>86</Slides>
  <Notes>0</Notes>
  <HiddenSlides>0</HiddenSlides>
  <MMClips>0</MMClips>
  <ScaleCrop>false</ScaleCrop>
  <HeadingPairs>
    <vt:vector size="6" baseType="variant">
      <vt:variant>
        <vt:lpstr>Caratteri utilizzati</vt:lpstr>
      </vt:variant>
      <vt:variant>
        <vt:i4>8</vt:i4>
      </vt:variant>
      <vt:variant>
        <vt:lpstr>Tema</vt:lpstr>
      </vt:variant>
      <vt:variant>
        <vt:i4>1</vt:i4>
      </vt:variant>
      <vt:variant>
        <vt:lpstr>Titoli diapositive</vt:lpstr>
      </vt:variant>
      <vt:variant>
        <vt:i4>86</vt:i4>
      </vt:variant>
    </vt:vector>
  </HeadingPairs>
  <TitlesOfParts>
    <vt:vector size="95" baseType="lpstr">
      <vt:lpstr>AR ESSENCE</vt:lpstr>
      <vt:lpstr>Arial</vt:lpstr>
      <vt:lpstr>Calibri</vt:lpstr>
      <vt:lpstr>Calisto MT</vt:lpstr>
      <vt:lpstr>Garamond</vt:lpstr>
      <vt:lpstr>Times New Roman</vt:lpstr>
      <vt:lpstr>Trebuchet MS</vt:lpstr>
      <vt:lpstr>Wingdings 2</vt:lpstr>
      <vt:lpstr>Ardesia</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Utente Windows</dc:creator>
  <cp:lastModifiedBy>Utente Windows</cp:lastModifiedBy>
  <cp:revision>21</cp:revision>
  <dcterms:created xsi:type="dcterms:W3CDTF">2017-10-26T17:21:37Z</dcterms:created>
  <dcterms:modified xsi:type="dcterms:W3CDTF">2017-11-03T07:10:51Z</dcterms:modified>
</cp:coreProperties>
</file>