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4" r:id="rId2"/>
    <p:sldId id="424" r:id="rId3"/>
    <p:sldId id="272" r:id="rId4"/>
    <p:sldId id="267" r:id="rId5"/>
    <p:sldId id="368" r:id="rId6"/>
    <p:sldId id="367" r:id="rId7"/>
    <p:sldId id="271" r:id="rId8"/>
    <p:sldId id="274" r:id="rId9"/>
    <p:sldId id="269" r:id="rId10"/>
    <p:sldId id="281" r:id="rId11"/>
    <p:sldId id="280" r:id="rId12"/>
    <p:sldId id="282" r:id="rId13"/>
    <p:sldId id="284" r:id="rId14"/>
    <p:sldId id="292" r:id="rId15"/>
    <p:sldId id="369" r:id="rId16"/>
    <p:sldId id="372" r:id="rId17"/>
    <p:sldId id="370" r:id="rId18"/>
    <p:sldId id="373" r:id="rId19"/>
    <p:sldId id="371" r:id="rId20"/>
    <p:sldId id="375" r:id="rId21"/>
    <p:sldId id="285" r:id="rId22"/>
    <p:sldId id="286" r:id="rId23"/>
    <p:sldId id="288" r:id="rId24"/>
    <p:sldId id="436" r:id="rId25"/>
    <p:sldId id="289" r:id="rId26"/>
    <p:sldId id="290" r:id="rId27"/>
    <p:sldId id="425" r:id="rId28"/>
    <p:sldId id="426" r:id="rId29"/>
    <p:sldId id="427" r:id="rId30"/>
    <p:sldId id="428" r:id="rId31"/>
    <p:sldId id="429" r:id="rId32"/>
    <p:sldId id="430" r:id="rId33"/>
    <p:sldId id="293" r:id="rId34"/>
    <p:sldId id="291" r:id="rId35"/>
    <p:sldId id="431" r:id="rId36"/>
    <p:sldId id="435" r:id="rId37"/>
    <p:sldId id="434" r:id="rId38"/>
    <p:sldId id="433" r:id="rId39"/>
    <p:sldId id="432" r:id="rId40"/>
    <p:sldId id="309" r:id="rId41"/>
    <p:sldId id="397" r:id="rId42"/>
    <p:sldId id="398" r:id="rId43"/>
    <p:sldId id="399" r:id="rId44"/>
    <p:sldId id="400" r:id="rId45"/>
    <p:sldId id="401" r:id="rId46"/>
    <p:sldId id="317" r:id="rId47"/>
    <p:sldId id="311" r:id="rId48"/>
    <p:sldId id="310" r:id="rId49"/>
    <p:sldId id="320" r:id="rId50"/>
    <p:sldId id="402" r:id="rId51"/>
    <p:sldId id="325" r:id="rId52"/>
    <p:sldId id="403" r:id="rId53"/>
    <p:sldId id="328" r:id="rId54"/>
    <p:sldId id="331" r:id="rId55"/>
    <p:sldId id="377" r:id="rId56"/>
    <p:sldId id="378" r:id="rId57"/>
    <p:sldId id="379" r:id="rId58"/>
    <p:sldId id="380" r:id="rId59"/>
    <p:sldId id="381" r:id="rId60"/>
    <p:sldId id="333" r:id="rId61"/>
    <p:sldId id="358" r:id="rId62"/>
    <p:sldId id="360" r:id="rId63"/>
    <p:sldId id="365" r:id="rId64"/>
    <p:sldId id="404" r:id="rId65"/>
    <p:sldId id="406" r:id="rId66"/>
    <p:sldId id="407" r:id="rId67"/>
    <p:sldId id="408" r:id="rId68"/>
    <p:sldId id="411" r:id="rId69"/>
    <p:sldId id="405" r:id="rId70"/>
    <p:sldId id="409" r:id="rId71"/>
    <p:sldId id="412" r:id="rId72"/>
    <p:sldId id="413" r:id="rId73"/>
    <p:sldId id="410" r:id="rId74"/>
    <p:sldId id="414" r:id="rId75"/>
    <p:sldId id="415" r:id="rId76"/>
    <p:sldId id="416" r:id="rId77"/>
    <p:sldId id="417" r:id="rId78"/>
    <p:sldId id="418" r:id="rId79"/>
    <p:sldId id="419" r:id="rId80"/>
    <p:sldId id="421" r:id="rId81"/>
    <p:sldId id="422" r:id="rId82"/>
    <p:sldId id="423" r:id="rId83"/>
    <p:sldId id="352" r:id="rId84"/>
    <p:sldId id="346" r:id="rId85"/>
    <p:sldId id="348" r:id="rId86"/>
    <p:sldId id="350" r:id="rId87"/>
    <p:sldId id="395" r:id="rId88"/>
    <p:sldId id="396" r:id="rId89"/>
    <p:sldId id="355" r:id="rId90"/>
    <p:sldId id="343" r:id="rId91"/>
    <p:sldId id="351" r:id="rId92"/>
    <p:sldId id="356" r:id="rId93"/>
    <p:sldId id="357" r:id="rId94"/>
    <p:sldId id="393" r:id="rId95"/>
    <p:sldId id="391" r:id="rId96"/>
    <p:sldId id="394" r:id="rId97"/>
    <p:sldId id="392" r:id="rId98"/>
    <p:sldId id="301" r:id="rId99"/>
    <p:sldId id="388" r:id="rId100"/>
    <p:sldId id="386" r:id="rId101"/>
    <p:sldId id="387" r:id="rId102"/>
    <p:sldId id="389" r:id="rId103"/>
    <p:sldId id="390" r:id="rId10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066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2857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6754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923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1405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1284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743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78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9554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264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12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1605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560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49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4138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12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3839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9C4232A-1921-4388-8F40-FB295E4415D4}" type="datetimeFigureOut">
              <a:rPr lang="it-IT" smtClean="0"/>
              <a:t>04/10/2018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81360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jpe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90" y="2415940"/>
            <a:ext cx="5006193" cy="4047423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449507" y="1718131"/>
            <a:ext cx="5646699" cy="5139869"/>
          </a:xfrm>
          <a:prstGeom prst="rect">
            <a:avLst/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chemeClr val="bg1">
                  <a:gamma/>
                  <a:tint val="73725"/>
                  <a:invGamma/>
                </a:schemeClr>
              </a:gs>
            </a:gsLst>
            <a:lin ang="5400000" scaled="1"/>
          </a:gra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endParaRPr lang="it-IT" altLang="it-IT" sz="16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endParaRPr lang="it-IT" altLang="it-IT" sz="16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CLUB </a:t>
            </a:r>
            <a:r>
              <a:rPr lang="it-IT" altLang="it-IT" sz="3200" b="1" dirty="0">
                <a:solidFill>
                  <a:srgbClr val="FFFF00"/>
                </a:solidFill>
                <a:latin typeface="Garamond" panose="02020404030301010803" pitchFamily="18" charset="0"/>
              </a:rPr>
              <a:t>ALPINO ITALIANO</a:t>
            </a:r>
          </a:p>
          <a:p>
            <a:pPr algn="ctr" eaLnBrk="1" hangingPunct="1"/>
            <a:endParaRPr lang="it-IT" altLang="it-IT" sz="24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24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PROGETTO SCUOLA</a:t>
            </a:r>
            <a:endParaRPr lang="it-IT" altLang="it-IT" sz="2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altLang="it-IT" sz="2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XXXV Corso di Formazione</a:t>
            </a:r>
          </a:p>
          <a:p>
            <a:pPr algn="ctr"/>
            <a:endParaRPr lang="it-IT" altLang="it-IT" sz="20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/>
            <a:endParaRPr lang="it-IT" altLang="it-IT" sz="20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2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20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2000" dirty="0">
                <a:solidFill>
                  <a:srgbClr val="FFC000"/>
                </a:solidFill>
              </a:rPr>
              <a:t>” </a:t>
            </a:r>
            <a:endParaRPr lang="it-IT" sz="2000" b="1" dirty="0">
              <a:solidFill>
                <a:srgbClr val="FFC000"/>
              </a:solidFill>
            </a:endParaRPr>
          </a:p>
          <a:p>
            <a:pPr algn="ctr"/>
            <a:r>
              <a:rPr lang="it-IT" sz="1600" dirty="0">
                <a:solidFill>
                  <a:srgbClr val="FFFF00"/>
                </a:solidFill>
              </a:rPr>
              <a:t>Un racconto di paesaggi, uomini e </a:t>
            </a:r>
            <a:r>
              <a:rPr lang="it-IT" sz="1600" dirty="0" smtClean="0">
                <a:solidFill>
                  <a:srgbClr val="FFFF00"/>
                </a:solidFill>
              </a:rPr>
              <a:t>rocce</a:t>
            </a:r>
            <a:r>
              <a:rPr lang="it-IT" sz="2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del </a:t>
            </a:r>
            <a:r>
              <a:rPr lang="it-IT" b="1" i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2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  <a:endParaRPr lang="it-IT" sz="2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  <a:endParaRPr lang="it-IT" sz="14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0" y="75111"/>
            <a:ext cx="12016896" cy="1614352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19025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44" y="100572"/>
            <a:ext cx="11666535" cy="661373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8334740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254" y="124838"/>
            <a:ext cx="11009745" cy="6692868"/>
          </a:xfrm>
          <a:ln>
            <a:solidFill>
              <a:schemeClr val="accent1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550566" y="4878714"/>
            <a:ext cx="1567718" cy="193899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400" b="1" i="1" dirty="0" smtClean="0">
                <a:solidFill>
                  <a:schemeClr val="tx1">
                    <a:lumMod val="75000"/>
                  </a:schemeClr>
                </a:solidFill>
              </a:rPr>
              <a:t>Agordo</a:t>
            </a:r>
            <a:endParaRPr lang="it-IT" sz="12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</a:rPr>
              <a:t>Villa </a:t>
            </a: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</a:rPr>
              <a:t>Crotta- De Manzoni</a:t>
            </a: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</a:rPr>
              <a:t>XVI sec.</a:t>
            </a:r>
            <a:endParaRPr lang="it-IT" sz="12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12747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27" y="143308"/>
            <a:ext cx="10289309" cy="6714692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50566" y="5517349"/>
            <a:ext cx="1567718" cy="66172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400" b="1" i="1" dirty="0" smtClean="0">
                <a:solidFill>
                  <a:schemeClr val="tx1">
                    <a:lumMod val="75000"/>
                  </a:schemeClr>
                </a:solidFill>
              </a:rPr>
              <a:t>Agordo</a:t>
            </a:r>
            <a:endParaRPr lang="it-IT" sz="12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</a:rPr>
              <a:t>Il </a:t>
            </a:r>
            <a:r>
              <a:rPr lang="it-IT" sz="1200" i="1" dirty="0" err="1" smtClean="0">
                <a:solidFill>
                  <a:srgbClr val="FFC000"/>
                </a:solidFill>
              </a:rPr>
              <a:t>Broi</a:t>
            </a:r>
            <a:endParaRPr lang="it-IT" sz="12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87033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72" y="101600"/>
            <a:ext cx="9892145" cy="6658872"/>
          </a:xfrm>
          <a:ln>
            <a:solidFill>
              <a:schemeClr val="accent1"/>
            </a:solidFill>
          </a:ln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10299215" y="3023232"/>
            <a:ext cx="1567718" cy="81560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400" b="1" i="1" dirty="0" smtClean="0">
                <a:solidFill>
                  <a:schemeClr val="tx1">
                    <a:lumMod val="75000"/>
                  </a:schemeClr>
                </a:solidFill>
              </a:rPr>
              <a:t>Agordo</a:t>
            </a:r>
            <a:endParaRPr lang="it-IT" sz="12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r>
              <a:rPr lang="it-IT" sz="1100" i="1" dirty="0">
                <a:effectLst/>
              </a:rPr>
              <a:t>BUFFET DI SALUTO </a:t>
            </a:r>
          </a:p>
          <a:p>
            <a:r>
              <a:rPr lang="it-IT" sz="1100" i="1" dirty="0">
                <a:effectLst/>
              </a:rPr>
              <a:t>Congedo dei partecipanti</a:t>
            </a:r>
          </a:p>
        </p:txBody>
      </p:sp>
    </p:spTree>
    <p:extLst>
      <p:ext uri="{BB962C8B-B14F-4D97-AF65-F5344CB8AC3E}">
        <p14:creationId xmlns:p14="http://schemas.microsoft.com/office/powerpoint/2010/main" val="315536308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77" y="109622"/>
            <a:ext cx="9670487" cy="6626340"/>
          </a:xfr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extrusionH="69850"/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5009" y="290593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596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77" y="147003"/>
            <a:ext cx="11328356" cy="6628265"/>
          </a:xfr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807117"/>
            <a:ext cx="1985950" cy="968151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5585" y="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8438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5"/>
          <p:cNvSpPr txBox="1">
            <a:spLocks/>
          </p:cNvSpPr>
          <p:nvPr/>
        </p:nvSpPr>
        <p:spPr>
          <a:xfrm>
            <a:off x="9866812" y="2935234"/>
            <a:ext cx="1567718" cy="10156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SENTIERO GEOLOGICO VALLÉS-VENÉGIA</a:t>
            </a:r>
            <a:endParaRPr lang="it-IT" sz="1200" b="1" i="1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Gruppo di lavoro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39" y="120877"/>
            <a:ext cx="8859172" cy="6644379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16998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31" y="94751"/>
            <a:ext cx="8885298" cy="6663974"/>
          </a:xfrm>
          <a:ln>
            <a:solidFill>
              <a:schemeClr val="accent1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9866812" y="2935234"/>
            <a:ext cx="1567718" cy="10156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SENTIERO GEOLOGICO VALLÉS-VENÉGIA</a:t>
            </a:r>
            <a:endParaRPr lang="it-IT" sz="1200" b="1" i="1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Gruppo di lavoro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0855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15" y="112169"/>
            <a:ext cx="8920133" cy="66901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31691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5757" y="242798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64" y="242798"/>
            <a:ext cx="10375756" cy="6475241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5929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ttangolo 4"/>
          <p:cNvSpPr/>
          <p:nvPr/>
        </p:nvSpPr>
        <p:spPr>
          <a:xfrm>
            <a:off x="9910353" y="1005471"/>
            <a:ext cx="1705963" cy="47859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XXXV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6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1600" dirty="0">
                <a:solidFill>
                  <a:srgbClr val="FFC000"/>
                </a:solidFill>
              </a:rPr>
              <a:t>” </a:t>
            </a:r>
            <a:endParaRPr lang="it-IT" sz="1600" b="1" dirty="0">
              <a:solidFill>
                <a:srgbClr val="FFC000"/>
              </a:solidFill>
            </a:endParaRPr>
          </a:p>
          <a:p>
            <a:pPr algn="ctr"/>
            <a:r>
              <a:rPr lang="it-IT" sz="1200" dirty="0">
                <a:solidFill>
                  <a:srgbClr val="FFFF00"/>
                </a:solidFill>
              </a:rPr>
              <a:t>Un racconto di paesaggi, uomini e rocce</a:t>
            </a:r>
            <a:r>
              <a:rPr lang="it-IT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</a:t>
            </a:r>
            <a:r>
              <a:rPr lang="it-IT" sz="11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100" b="1" i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sz="11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</a:p>
          <a:p>
            <a:pPr algn="ctr"/>
            <a:r>
              <a:rPr lang="it-IT" sz="9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15" y="46853"/>
            <a:ext cx="9259768" cy="6703163"/>
          </a:xfrm>
          <a:ln>
            <a:solidFill>
              <a:schemeClr val="accent1"/>
            </a:solidFill>
          </a:ln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40086" y="129587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080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6812" y="5580694"/>
            <a:ext cx="1985950" cy="968151"/>
          </a:xfrm>
          <a:prstGeom prst="rect">
            <a:avLst/>
          </a:prstGeom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38" y="120877"/>
            <a:ext cx="9564457" cy="6657443"/>
          </a:xfrm>
          <a:ln>
            <a:solidFill>
              <a:schemeClr val="accent1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9866812" y="120877"/>
            <a:ext cx="1567718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SENTIERO GEOLOGICO VALLÉS-VENÉGIA</a:t>
            </a:r>
            <a:endParaRPr lang="it-IT" sz="1200" b="1" i="1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Forcella </a:t>
            </a:r>
            <a:r>
              <a:rPr lang="it-IT" sz="1200" b="1" i="1" dirty="0" err="1" smtClean="0">
                <a:solidFill>
                  <a:schemeClr val="tx1">
                    <a:lumMod val="85000"/>
                  </a:schemeClr>
                </a:solidFill>
                <a:effectLst/>
              </a:rPr>
              <a:t>Venegia</a:t>
            </a:r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,</a:t>
            </a: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2215 m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3690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3124" y="4608842"/>
            <a:ext cx="1787331" cy="2177143"/>
          </a:xfrm>
          <a:prstGeom prst="rect">
            <a:avLst/>
          </a:prstGeom>
        </p:spPr>
      </p:pic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21" y="128543"/>
            <a:ext cx="8876589" cy="665744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Immagine 6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3541" y="128543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7074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813" y="130629"/>
            <a:ext cx="8799724" cy="65997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554789" y="2635248"/>
            <a:ext cx="1567718" cy="156966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PASSO VALLES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SENTIERO </a:t>
            </a:r>
            <a:r>
              <a:rPr lang="it-IT" sz="1200" b="1" i="1" dirty="0">
                <a:solidFill>
                  <a:srgbClr val="FFC000"/>
                </a:solidFill>
                <a:effectLst/>
              </a:rPr>
              <a:t>GEOLOGICO </a:t>
            </a:r>
            <a:r>
              <a:rPr lang="it-IT" sz="1200" b="1" i="1" dirty="0" smtClean="0">
                <a:solidFill>
                  <a:srgbClr val="FFC000"/>
                </a:solidFill>
                <a:effectLst/>
              </a:rPr>
              <a:t>VALLÉS-VENÉGIA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Prof. Nereo </a:t>
            </a:r>
            <a:r>
              <a:rPr lang="it-IT" sz="1200" b="1" i="1" dirty="0" err="1" smtClean="0">
                <a:solidFill>
                  <a:schemeClr val="tx1">
                    <a:lumMod val="85000"/>
                  </a:schemeClr>
                </a:solidFill>
                <a:effectLst/>
              </a:rPr>
              <a:t>Preto</a:t>
            </a:r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geologo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99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" y="86043"/>
            <a:ext cx="9788434" cy="6681756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232571" y="2549758"/>
            <a:ext cx="1567718" cy="175432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PASSO VALLES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SENTIERO </a:t>
            </a:r>
            <a:r>
              <a:rPr lang="it-IT" sz="1200" b="1" i="1" dirty="0">
                <a:solidFill>
                  <a:srgbClr val="FFC000"/>
                </a:solidFill>
                <a:effectLst/>
              </a:rPr>
              <a:t>GEOLOGICO </a:t>
            </a:r>
            <a:r>
              <a:rPr lang="it-IT" sz="1200" b="1" i="1" dirty="0" smtClean="0">
                <a:solidFill>
                  <a:srgbClr val="FFC000"/>
                </a:solidFill>
                <a:effectLst/>
              </a:rPr>
              <a:t>VALLÉS-VENÉGIA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Prof. Gianni Frigo</a:t>
            </a: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Direttore tecnico </a:t>
            </a: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del corso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833642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0913" y="277632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072" y="69121"/>
            <a:ext cx="10452841" cy="6707021"/>
          </a:xfrm>
          <a:ln>
            <a:solidFill>
              <a:schemeClr val="accent1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450312" y="2417717"/>
            <a:ext cx="1567718" cy="1754326"/>
          </a:xfrm>
          <a:prstGeom prst="rect">
            <a:avLst/>
          </a:prstGeom>
          <a:solidFill>
            <a:schemeClr val="bg1">
              <a:lumMod val="75000"/>
              <a:lumOff val="25000"/>
              <a:alpha val="85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PASSO VALLES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SENTIERO </a:t>
            </a:r>
            <a:r>
              <a:rPr lang="it-IT" sz="1200" b="1" i="1" dirty="0">
                <a:solidFill>
                  <a:srgbClr val="FFC000"/>
                </a:solidFill>
                <a:effectLst/>
              </a:rPr>
              <a:t>GEOLOGICO </a:t>
            </a:r>
            <a:r>
              <a:rPr lang="it-IT" sz="1200" b="1" i="1" dirty="0" smtClean="0">
                <a:solidFill>
                  <a:srgbClr val="FFC000"/>
                </a:solidFill>
                <a:effectLst/>
              </a:rPr>
              <a:t>VALLÉS-VENÉGIA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Prof. Nereo </a:t>
            </a:r>
            <a:r>
              <a:rPr lang="it-IT" sz="1200" b="1" i="1" dirty="0" err="1" smtClean="0">
                <a:solidFill>
                  <a:schemeClr val="tx1">
                    <a:lumMod val="85000"/>
                  </a:schemeClr>
                </a:solidFill>
                <a:effectLst/>
              </a:rPr>
              <a:t>Preto</a:t>
            </a:r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b="1" i="1" dirty="0">
                <a:solidFill>
                  <a:schemeClr val="tx1">
                    <a:lumMod val="85000"/>
                  </a:schemeClr>
                </a:solidFill>
                <a:effectLst/>
              </a:rPr>
              <a:t>P</a:t>
            </a:r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rof.ssa </a:t>
            </a:r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Elena Manfrè</a:t>
            </a: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geologi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2148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701" y="60960"/>
            <a:ext cx="11616630" cy="6693199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514360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781" y="289781"/>
            <a:ext cx="11977838" cy="6363568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89888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31" y="129586"/>
            <a:ext cx="11068227" cy="6593431"/>
          </a:xfr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5183" y="129586"/>
            <a:ext cx="1246496" cy="1089029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1905" y="5103223"/>
            <a:ext cx="1329774" cy="1619794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174318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97"/>
          <a:stretch/>
        </p:blipFill>
        <p:spPr>
          <a:xfrm>
            <a:off x="101946" y="105043"/>
            <a:ext cx="11894060" cy="66789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608110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11" y="127441"/>
            <a:ext cx="11367243" cy="6534616"/>
          </a:xfr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769" y="4859383"/>
            <a:ext cx="1479909" cy="180267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itolo 5"/>
          <p:cNvSpPr txBox="1">
            <a:spLocks/>
          </p:cNvSpPr>
          <p:nvPr/>
        </p:nvSpPr>
        <p:spPr>
          <a:xfrm>
            <a:off x="10523961" y="127441"/>
            <a:ext cx="1567718" cy="1200329"/>
          </a:xfrm>
          <a:prstGeom prst="rect">
            <a:avLst/>
          </a:prstGeom>
          <a:solidFill>
            <a:schemeClr val="bg1">
              <a:lumMod val="75000"/>
              <a:lumOff val="25000"/>
              <a:alpha val="85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SENTIERO </a:t>
            </a:r>
            <a:r>
              <a:rPr lang="it-IT" sz="1200" b="1" i="1" dirty="0">
                <a:solidFill>
                  <a:srgbClr val="FFC000"/>
                </a:solidFill>
                <a:effectLst/>
              </a:rPr>
              <a:t>GEOLOGICO </a:t>
            </a:r>
            <a:r>
              <a:rPr lang="it-IT" sz="1200" b="1" i="1" dirty="0" smtClean="0">
                <a:solidFill>
                  <a:srgbClr val="FFC000"/>
                </a:solidFill>
                <a:effectLst/>
              </a:rPr>
              <a:t>VALLÉS-VENÉGIA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Discesa a </a:t>
            </a: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Malga </a:t>
            </a:r>
            <a:r>
              <a:rPr lang="it-IT" sz="1200" b="1" i="1" dirty="0" err="1" smtClean="0">
                <a:solidFill>
                  <a:schemeClr val="tx1">
                    <a:lumMod val="85000"/>
                  </a:schemeClr>
                </a:solidFill>
                <a:effectLst/>
              </a:rPr>
              <a:t>Venegia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2741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793" y="87086"/>
            <a:ext cx="11652069" cy="665334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227259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21" y="77334"/>
            <a:ext cx="10418008" cy="6670506"/>
          </a:xfrm>
          <a:ln>
            <a:solidFill>
              <a:schemeClr val="accent1"/>
            </a:solidFill>
          </a:ln>
        </p:spPr>
      </p:pic>
      <p:sp useBgFill="1">
        <p:nvSpPr>
          <p:cNvPr id="3" name="Rettangolo 2"/>
          <p:cNvSpPr/>
          <p:nvPr/>
        </p:nvSpPr>
        <p:spPr>
          <a:xfrm>
            <a:off x="10276113" y="972900"/>
            <a:ext cx="1705963" cy="47859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XXXV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6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1600" dirty="0">
                <a:solidFill>
                  <a:srgbClr val="FFC000"/>
                </a:solidFill>
              </a:rPr>
              <a:t>” </a:t>
            </a:r>
            <a:endParaRPr lang="it-IT" sz="1600" b="1" dirty="0">
              <a:solidFill>
                <a:srgbClr val="FFC000"/>
              </a:solidFill>
            </a:endParaRPr>
          </a:p>
          <a:p>
            <a:pPr algn="ctr"/>
            <a:r>
              <a:rPr lang="it-IT" sz="1200" dirty="0">
                <a:solidFill>
                  <a:srgbClr val="FFFF00"/>
                </a:solidFill>
              </a:rPr>
              <a:t>Un racconto di paesaggi, uomini e rocce</a:t>
            </a:r>
            <a:r>
              <a:rPr lang="it-IT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</a:t>
            </a:r>
            <a:r>
              <a:rPr lang="it-IT" sz="11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100" b="1" i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sz="11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</a:p>
          <a:p>
            <a:pPr algn="ctr"/>
            <a:r>
              <a:rPr lang="it-IT" sz="9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</a:p>
        </p:txBody>
      </p:sp>
      <p:pic>
        <p:nvPicPr>
          <p:cNvPr id="5" name="Immagine 4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5846" y="77334"/>
            <a:ext cx="1246496" cy="1089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2841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40" y="69669"/>
            <a:ext cx="10069665" cy="6697764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446327" y="2910719"/>
            <a:ext cx="1567718" cy="10156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MALGA VENEGIA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Prof. Mauro Pascolini</a:t>
            </a: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Direttore scientifico</a:t>
            </a: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del corso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3350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21" y="86043"/>
            <a:ext cx="8937549" cy="6703162"/>
          </a:xfr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9156" y="5178119"/>
            <a:ext cx="1322625" cy="1611086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9156" y="85000"/>
            <a:ext cx="1246496" cy="1089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76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4" y="173129"/>
            <a:ext cx="12051788" cy="622767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780737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8" y="103460"/>
            <a:ext cx="8946258" cy="6709694"/>
          </a:xfrm>
          <a:ln>
            <a:solidFill>
              <a:schemeClr val="accent1"/>
            </a:solidFill>
          </a:ln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9779724" y="2338770"/>
            <a:ext cx="1567718" cy="223907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i="1" dirty="0" smtClean="0">
                <a:solidFill>
                  <a:srgbClr val="FFC000"/>
                </a:solidFill>
                <a:effectLst/>
              </a:rPr>
              <a:t>CENTRO VISITATORI DEL PARCO DI PANEVEGGIO E PALE DI SAN MARTINO 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Nicola </a:t>
            </a:r>
            <a:r>
              <a:rPr lang="it-IT" sz="1200" b="1" i="1" dirty="0" err="1" smtClean="0">
                <a:solidFill>
                  <a:schemeClr val="tx1">
                    <a:lumMod val="85000"/>
                  </a:schemeClr>
                </a:solidFill>
                <a:effectLst/>
              </a:rPr>
              <a:t>Segatta</a:t>
            </a:r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endParaRPr lang="it-IT" sz="1050" i="1" dirty="0" smtClean="0">
              <a:solidFill>
                <a:schemeClr val="tx1">
                  <a:lumMod val="8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1050" i="1" dirty="0" smtClean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dimostrazione </a:t>
            </a:r>
            <a:r>
              <a:rPr lang="it-IT" sz="1050" i="1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liuteria </a:t>
            </a:r>
            <a:endParaRPr lang="it-IT" sz="1050" i="1" dirty="0">
              <a:solidFill>
                <a:schemeClr val="tx1">
                  <a:lumMod val="85000"/>
                </a:schemeClr>
              </a:solidFill>
            </a:endParaRPr>
          </a:p>
          <a:p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781125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19" y="94751"/>
            <a:ext cx="11305728" cy="6645683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921327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2" y="129586"/>
            <a:ext cx="11193891" cy="666310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430293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5"/>
          <p:cNvSpPr txBox="1">
            <a:spLocks/>
          </p:cNvSpPr>
          <p:nvPr/>
        </p:nvSpPr>
        <p:spPr>
          <a:xfrm>
            <a:off x="10398034" y="2403661"/>
            <a:ext cx="1567718" cy="21236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i="1" dirty="0" smtClean="0">
                <a:solidFill>
                  <a:srgbClr val="FFC000"/>
                </a:solidFill>
                <a:effectLst/>
              </a:rPr>
              <a:t>CENTRO VISITATORI DEL PARCO DI PANEVEGGIO E PALE DI SAN MARTINO 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</a:t>
            </a:r>
          </a:p>
          <a:p>
            <a:r>
              <a:rPr lang="it-IT" sz="1200" i="1" dirty="0" smtClean="0">
                <a:effectLst/>
              </a:rPr>
              <a:t>foresta </a:t>
            </a:r>
            <a:r>
              <a:rPr lang="it-IT" sz="1200" i="1" dirty="0">
                <a:effectLst/>
              </a:rPr>
              <a:t>demaniale di </a:t>
            </a:r>
            <a:r>
              <a:rPr lang="it-IT" sz="1200" i="1" dirty="0" err="1">
                <a:effectLst/>
              </a:rPr>
              <a:t>Paneveggio</a:t>
            </a:r>
            <a:r>
              <a:rPr lang="it-IT" sz="1200" i="1" dirty="0">
                <a:effectLst/>
              </a:rPr>
              <a:t>, detta la Foresta dei </a:t>
            </a:r>
            <a:r>
              <a:rPr lang="it-IT" sz="1200" i="1" dirty="0" smtClean="0">
                <a:effectLst/>
              </a:rPr>
              <a:t>Violini</a:t>
            </a:r>
            <a:endParaRPr lang="it-IT" sz="1200" i="1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21" y="112169"/>
            <a:ext cx="9538442" cy="6611722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600851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4585" y="154668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81" y="138294"/>
            <a:ext cx="9669070" cy="66117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4858" y="5781865"/>
            <a:ext cx="1985950" cy="96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525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16" y="103460"/>
            <a:ext cx="8998510" cy="6748883"/>
          </a:xfrm>
          <a:ln>
            <a:solidFill>
              <a:schemeClr val="accent1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9945188" y="2416072"/>
            <a:ext cx="1567718" cy="21236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i="1" dirty="0" smtClean="0">
                <a:solidFill>
                  <a:srgbClr val="FFC000"/>
                </a:solidFill>
                <a:effectLst/>
              </a:rPr>
              <a:t>CENTRO VISITATORI DEL PARCO DI PANEVEGGIO E PALE DI SAN MARTINO 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</a:t>
            </a:r>
          </a:p>
          <a:p>
            <a:r>
              <a:rPr lang="it-IT" sz="1200" i="1" dirty="0" smtClean="0">
                <a:effectLst/>
              </a:rPr>
              <a:t>foresta </a:t>
            </a:r>
            <a:r>
              <a:rPr lang="it-IT" sz="1200" i="1" dirty="0">
                <a:effectLst/>
              </a:rPr>
              <a:t>demaniale di </a:t>
            </a:r>
            <a:r>
              <a:rPr lang="it-IT" sz="1200" i="1" dirty="0" err="1">
                <a:effectLst/>
              </a:rPr>
              <a:t>Paneveggio</a:t>
            </a:r>
            <a:r>
              <a:rPr lang="it-IT" sz="1200" i="1" dirty="0">
                <a:effectLst/>
              </a:rPr>
              <a:t>, detta la Foresta dei </a:t>
            </a:r>
            <a:r>
              <a:rPr lang="it-IT" sz="1200" i="1" dirty="0" smtClean="0">
                <a:effectLst/>
              </a:rPr>
              <a:t>Violini</a:t>
            </a:r>
            <a:endParaRPr lang="it-IT" sz="1200" i="1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758736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199" y="86043"/>
            <a:ext cx="8911424" cy="6683568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9570719" y="1996666"/>
            <a:ext cx="1567718" cy="286232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i="1" dirty="0" smtClean="0">
                <a:solidFill>
                  <a:srgbClr val="FFC000"/>
                </a:solidFill>
                <a:effectLst/>
              </a:rPr>
              <a:t>CENTRO VISITATORI DEL PARCO DI PANEVEGGIO E PALE DI SAN MARTINO 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</a:t>
            </a:r>
          </a:p>
          <a:p>
            <a:r>
              <a:rPr lang="it-IT" sz="1200" i="1" dirty="0" smtClean="0">
                <a:effectLst/>
              </a:rPr>
              <a:t>foresta </a:t>
            </a:r>
            <a:r>
              <a:rPr lang="it-IT" sz="1200" i="1" dirty="0">
                <a:effectLst/>
              </a:rPr>
              <a:t>demaniale di </a:t>
            </a:r>
            <a:r>
              <a:rPr lang="it-IT" sz="1200" i="1" dirty="0" err="1">
                <a:effectLst/>
              </a:rPr>
              <a:t>Paneveggio</a:t>
            </a:r>
            <a:r>
              <a:rPr lang="it-IT" sz="1200" i="1" dirty="0">
                <a:effectLst/>
              </a:rPr>
              <a:t>, detta la Foresta dei </a:t>
            </a:r>
            <a:r>
              <a:rPr lang="it-IT" sz="1200" i="1" dirty="0" smtClean="0">
                <a:effectLst/>
              </a:rPr>
              <a:t>Violini</a:t>
            </a:r>
          </a:p>
          <a:p>
            <a:endParaRPr lang="it-IT" sz="12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Ponte sospeso sulla cascata del torrente </a:t>
            </a:r>
            <a:r>
              <a:rPr lang="it-IT" sz="1200" i="1" dirty="0" err="1" smtClean="0">
                <a:solidFill>
                  <a:schemeClr val="tx1">
                    <a:lumMod val="85000"/>
                  </a:schemeClr>
                </a:solidFill>
                <a:effectLst/>
              </a:rPr>
              <a:t>Travignolo</a:t>
            </a:r>
            <a:endParaRPr lang="it-IT" sz="1200" i="1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652627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32560" y="1000181"/>
            <a:ext cx="6540388" cy="4905290"/>
          </a:xfr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01107" y="998062"/>
            <a:ext cx="6523444" cy="489258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5319549" y="2113998"/>
            <a:ext cx="1567718" cy="267765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i="1" dirty="0" smtClean="0">
                <a:solidFill>
                  <a:srgbClr val="FFC000"/>
                </a:solidFill>
                <a:effectLst/>
              </a:rPr>
              <a:t>CENTRO VISITATORI DEL PARCO DI PANEVEGGIO E PALE DI SAN MARTINO 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</a:t>
            </a:r>
          </a:p>
          <a:p>
            <a:r>
              <a:rPr lang="it-IT" sz="1200" i="1" dirty="0" smtClean="0">
                <a:effectLst/>
              </a:rPr>
              <a:t>foresta </a:t>
            </a:r>
            <a:r>
              <a:rPr lang="it-IT" sz="1200" i="1" dirty="0">
                <a:effectLst/>
              </a:rPr>
              <a:t>demaniale di </a:t>
            </a:r>
            <a:r>
              <a:rPr lang="it-IT" sz="1200" i="1" dirty="0" err="1">
                <a:effectLst/>
              </a:rPr>
              <a:t>Paneveggio</a:t>
            </a:r>
            <a:r>
              <a:rPr lang="it-IT" sz="1200" i="1" dirty="0">
                <a:effectLst/>
              </a:rPr>
              <a:t>, detta la Foresta dei </a:t>
            </a:r>
            <a:r>
              <a:rPr lang="it-IT" sz="1200" i="1" dirty="0" smtClean="0">
                <a:effectLst/>
              </a:rPr>
              <a:t>Violini</a:t>
            </a:r>
          </a:p>
          <a:p>
            <a:endParaRPr lang="it-IT" sz="12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cascata </a:t>
            </a:r>
            <a:r>
              <a:rPr lang="it-IT" sz="1200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del torrente </a:t>
            </a:r>
            <a:r>
              <a:rPr lang="it-IT" sz="1200" i="1" dirty="0" err="1" smtClean="0">
                <a:solidFill>
                  <a:schemeClr val="tx1">
                    <a:lumMod val="85000"/>
                  </a:schemeClr>
                </a:solidFill>
                <a:effectLst/>
              </a:rPr>
              <a:t>Travignolo</a:t>
            </a:r>
            <a:endParaRPr lang="it-IT" sz="1200" i="1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  <p:pic>
        <p:nvPicPr>
          <p:cNvPr id="7" name="Immagine 6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0160" y="102417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898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08" y="129586"/>
            <a:ext cx="9381686" cy="6579065"/>
          </a:xfr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145486" y="3181512"/>
            <a:ext cx="1567718" cy="64633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i="1" dirty="0" smtClean="0">
                <a:solidFill>
                  <a:srgbClr val="FFC000"/>
                </a:solidFill>
                <a:effectLst/>
              </a:rPr>
              <a:t>GRUPPO AL TEI</a:t>
            </a:r>
          </a:p>
          <a:p>
            <a:endParaRPr lang="it-IT" sz="1200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C000"/>
                </a:solidFill>
                <a:effectLst/>
              </a:rPr>
              <a:t>Concerto serale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436671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39" y="86044"/>
            <a:ext cx="9651652" cy="6703163"/>
          </a:xfr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145486" y="3181512"/>
            <a:ext cx="1567718" cy="64633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i="1" dirty="0" smtClean="0">
                <a:solidFill>
                  <a:srgbClr val="FFC000"/>
                </a:solidFill>
                <a:effectLst/>
              </a:rPr>
              <a:t>GRUPPO AL TEI</a:t>
            </a:r>
          </a:p>
          <a:p>
            <a:endParaRPr lang="it-IT" sz="1200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C000"/>
                </a:solidFill>
                <a:effectLst/>
              </a:rPr>
              <a:t>Concerto serale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2422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51" y="181837"/>
            <a:ext cx="10937901" cy="6610848"/>
          </a:xfrm>
          <a:ln>
            <a:solidFill>
              <a:schemeClr val="accent1"/>
            </a:solidFill>
          </a:ln>
        </p:spPr>
      </p:pic>
      <p:sp useBgFill="1">
        <p:nvSpPr>
          <p:cNvPr id="5" name="Rettangolo 4"/>
          <p:cNvSpPr/>
          <p:nvPr/>
        </p:nvSpPr>
        <p:spPr>
          <a:xfrm>
            <a:off x="10337073" y="1094298"/>
            <a:ext cx="1705963" cy="47859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XXXV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6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1600" dirty="0">
                <a:solidFill>
                  <a:srgbClr val="FFC000"/>
                </a:solidFill>
              </a:rPr>
              <a:t>” </a:t>
            </a:r>
            <a:endParaRPr lang="it-IT" sz="1600" b="1" dirty="0">
              <a:solidFill>
                <a:srgbClr val="FFC000"/>
              </a:solidFill>
            </a:endParaRPr>
          </a:p>
          <a:p>
            <a:pPr algn="ctr"/>
            <a:r>
              <a:rPr lang="it-IT" sz="1200" dirty="0">
                <a:solidFill>
                  <a:srgbClr val="FFFF00"/>
                </a:solidFill>
              </a:rPr>
              <a:t>Un racconto di paesaggi, uomini e rocce</a:t>
            </a:r>
            <a:r>
              <a:rPr lang="it-IT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</a:t>
            </a:r>
            <a:r>
              <a:rPr lang="it-IT" sz="11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100" b="1" i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sz="11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</a:p>
          <a:p>
            <a:pPr algn="ctr"/>
            <a:r>
              <a:rPr lang="it-IT" sz="9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6806" y="23304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6980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807117"/>
            <a:ext cx="1985950" cy="968151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80268" y="138294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5"/>
          <p:cNvSpPr txBox="1">
            <a:spLocks/>
          </p:cNvSpPr>
          <p:nvPr/>
        </p:nvSpPr>
        <p:spPr>
          <a:xfrm>
            <a:off x="10319657" y="2412666"/>
            <a:ext cx="1567718" cy="206210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55" y="138294"/>
            <a:ext cx="9451356" cy="6624785"/>
          </a:xfr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7546825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7" y="556306"/>
            <a:ext cx="11981909" cy="5583237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811926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74" y="112170"/>
            <a:ext cx="11612055" cy="6701124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22867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237" y="79291"/>
            <a:ext cx="10348339" cy="6655485"/>
          </a:xfrm>
          <a:solidFill>
            <a:schemeClr val="accent2"/>
          </a:solidFill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11245" y="1684675"/>
            <a:ext cx="1567718" cy="290848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Saluto di</a:t>
            </a: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Francesco De Bon</a:t>
            </a: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sindaco di </a:t>
            </a:r>
          </a:p>
          <a:p>
            <a:r>
              <a:rPr lang="it-IT" sz="1100" b="1" i="1" dirty="0">
                <a:solidFill>
                  <a:srgbClr val="FFC000"/>
                </a:solidFill>
                <a:effectLst/>
              </a:rPr>
              <a:t>S</a:t>
            </a:r>
            <a:r>
              <a:rPr lang="it-IT" sz="1100" b="1" i="1" dirty="0" smtClean="0">
                <a:solidFill>
                  <a:srgbClr val="FFC000"/>
                </a:solidFill>
                <a:effectLst/>
              </a:rPr>
              <a:t>an Vito di Cadore</a:t>
            </a:r>
            <a:endParaRPr lang="it-IT" sz="8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558469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26" y="199254"/>
            <a:ext cx="11962813" cy="653247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13024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10" y="86043"/>
            <a:ext cx="10906523" cy="6674341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415840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5"/>
          <p:cNvSpPr txBox="1">
            <a:spLocks/>
          </p:cNvSpPr>
          <p:nvPr/>
        </p:nvSpPr>
        <p:spPr>
          <a:xfrm>
            <a:off x="10363200" y="2180523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Prof. Piero </a:t>
            </a:r>
            <a:r>
              <a:rPr lang="it-IT" sz="1100" b="1" i="1" dirty="0" err="1" smtClean="0">
                <a:solidFill>
                  <a:srgbClr val="FFC000"/>
                </a:solidFill>
                <a:effectLst/>
              </a:rPr>
              <a:t>Gianolla</a:t>
            </a:r>
            <a:endParaRPr lang="it-IT" sz="1100" b="1" i="1" dirty="0" smtClean="0">
              <a:solidFill>
                <a:srgbClr val="FFC000"/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geologo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38" y="150904"/>
            <a:ext cx="9974522" cy="6607501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406483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9657" y="6032374"/>
            <a:ext cx="1788254" cy="69935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10319657" y="2181835"/>
            <a:ext cx="1567718" cy="252376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Ester </a:t>
            </a:r>
            <a:r>
              <a:rPr lang="it-IT" sz="1100" b="1" i="1" dirty="0" err="1" smtClean="0">
                <a:solidFill>
                  <a:srgbClr val="FFC000"/>
                </a:solidFill>
                <a:effectLst/>
              </a:rPr>
              <a:t>Cason</a:t>
            </a:r>
            <a:r>
              <a:rPr lang="it-IT" sz="1100" b="1" i="1" dirty="0" smtClean="0">
                <a:solidFill>
                  <a:srgbClr val="FFC000"/>
                </a:solidFill>
                <a:effectLst/>
              </a:rPr>
              <a:t> Angelini</a:t>
            </a:r>
          </a:p>
          <a:p>
            <a:r>
              <a:rPr lang="it-IT" sz="800" b="1" i="1" dirty="0" smtClean="0">
                <a:solidFill>
                  <a:srgbClr val="FFC000"/>
                </a:solidFill>
                <a:effectLst/>
              </a:rPr>
              <a:t>direttrice </a:t>
            </a:r>
            <a:r>
              <a:rPr lang="it-IT" sz="800" b="1" i="1" dirty="0">
                <a:solidFill>
                  <a:srgbClr val="FFC000"/>
                </a:solidFill>
                <a:effectLst/>
              </a:rPr>
              <a:t>Fondazione G. Angelini</a:t>
            </a: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" y="68626"/>
            <a:ext cx="10071585" cy="6663100"/>
          </a:xfrm>
        </p:spPr>
      </p:pic>
    </p:spTree>
    <p:extLst>
      <p:ext uri="{BB962C8B-B14F-4D97-AF65-F5344CB8AC3E}">
        <p14:creationId xmlns:p14="http://schemas.microsoft.com/office/powerpoint/2010/main" val="10150976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807117"/>
            <a:ext cx="1985950" cy="968151"/>
          </a:xfrm>
          <a:prstGeom prst="rect">
            <a:avLst/>
          </a:prstGeom>
        </p:spPr>
      </p:pic>
      <p:pic>
        <p:nvPicPr>
          <p:cNvPr id="7" name="Immagine 6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103461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21" y="103461"/>
            <a:ext cx="9933006" cy="667180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818555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5"/>
          <p:cNvSpPr txBox="1">
            <a:spLocks/>
          </p:cNvSpPr>
          <p:nvPr/>
        </p:nvSpPr>
        <p:spPr>
          <a:xfrm>
            <a:off x="10319657" y="2412666"/>
            <a:ext cx="1567718" cy="206210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372" y="136319"/>
            <a:ext cx="10058400" cy="661479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2721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6" y="112169"/>
            <a:ext cx="11373714" cy="6610848"/>
          </a:xfr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8" y="5754866"/>
            <a:ext cx="1985950" cy="968151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5" y="112169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5"/>
          <p:cNvSpPr txBox="1">
            <a:spLocks/>
          </p:cNvSpPr>
          <p:nvPr/>
        </p:nvSpPr>
        <p:spPr>
          <a:xfrm>
            <a:off x="10215374" y="3930861"/>
            <a:ext cx="1811337" cy="1569660"/>
          </a:xfrm>
          <a:prstGeom prst="rect">
            <a:avLst/>
          </a:prstGeom>
          <a:solidFill>
            <a:schemeClr val="bg1">
              <a:lumMod val="75000"/>
              <a:lumOff val="25000"/>
              <a:alpha val="52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PASSO VALLES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SENTIERO </a:t>
            </a:r>
            <a:r>
              <a:rPr lang="it-IT" sz="1200" b="1" i="1" dirty="0">
                <a:solidFill>
                  <a:srgbClr val="FFC000"/>
                </a:solidFill>
                <a:effectLst/>
              </a:rPr>
              <a:t>GEOLOGICO </a:t>
            </a:r>
            <a:r>
              <a:rPr lang="it-IT" sz="1200" b="1" i="1" dirty="0" smtClean="0">
                <a:solidFill>
                  <a:srgbClr val="FFC000"/>
                </a:solidFill>
                <a:effectLst/>
              </a:rPr>
              <a:t>VALLÉS-VENÉGIA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Prof. Nereo </a:t>
            </a:r>
            <a:r>
              <a:rPr lang="it-IT" sz="1200" b="1" i="1" dirty="0" err="1" smtClean="0">
                <a:solidFill>
                  <a:schemeClr val="tx1">
                    <a:lumMod val="85000"/>
                  </a:schemeClr>
                </a:solidFill>
                <a:effectLst/>
              </a:rPr>
              <a:t>Preto</a:t>
            </a:r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geologo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7599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19455"/>
            <a:ext cx="12191999" cy="528525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496107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001" y="94751"/>
            <a:ext cx="10601286" cy="6619558"/>
          </a:xfrm>
          <a:ln>
            <a:solidFill>
              <a:schemeClr val="accent1"/>
            </a:solidFill>
          </a:ln>
        </p:spPr>
      </p:pic>
      <p:sp useBgFill="1">
        <p:nvSpPr>
          <p:cNvPr id="5" name="Rettangolo 4"/>
          <p:cNvSpPr/>
          <p:nvPr/>
        </p:nvSpPr>
        <p:spPr>
          <a:xfrm>
            <a:off x="10415450" y="1011567"/>
            <a:ext cx="1705963" cy="47859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XXXV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6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1600" dirty="0">
                <a:solidFill>
                  <a:srgbClr val="FFC000"/>
                </a:solidFill>
              </a:rPr>
              <a:t>” </a:t>
            </a:r>
            <a:endParaRPr lang="it-IT" sz="1600" b="1" dirty="0">
              <a:solidFill>
                <a:srgbClr val="FFC000"/>
              </a:solidFill>
            </a:endParaRPr>
          </a:p>
          <a:p>
            <a:pPr algn="ctr"/>
            <a:r>
              <a:rPr lang="it-IT" sz="1200" dirty="0">
                <a:solidFill>
                  <a:srgbClr val="FFFF00"/>
                </a:solidFill>
              </a:rPr>
              <a:t>Un racconto di paesaggi, uomini e rocce</a:t>
            </a:r>
            <a:r>
              <a:rPr lang="it-IT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</a:t>
            </a:r>
            <a:r>
              <a:rPr lang="it-IT" sz="11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100" b="1" i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sz="11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</a:p>
          <a:p>
            <a:pPr algn="ctr"/>
            <a:r>
              <a:rPr lang="it-IT" sz="9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</a:p>
        </p:txBody>
      </p:sp>
    </p:spTree>
    <p:extLst>
      <p:ext uri="{BB962C8B-B14F-4D97-AF65-F5344CB8AC3E}">
        <p14:creationId xmlns:p14="http://schemas.microsoft.com/office/powerpoint/2010/main" val="3711760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176"/>
            <a:ext cx="12166642" cy="586083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05784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5"/>
          <p:cNvSpPr txBox="1">
            <a:spLocks/>
          </p:cNvSpPr>
          <p:nvPr/>
        </p:nvSpPr>
        <p:spPr>
          <a:xfrm>
            <a:off x="10319657" y="2412666"/>
            <a:ext cx="1567718" cy="206210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21" y="120877"/>
            <a:ext cx="8928841" cy="6696631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8592414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8329" y="5860869"/>
            <a:ext cx="1875690" cy="914399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" y="120878"/>
            <a:ext cx="8872520" cy="665439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135470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1526" y="5939246"/>
            <a:ext cx="2026385" cy="792480"/>
          </a:xfrm>
          <a:prstGeom prst="rect">
            <a:avLst/>
          </a:prstGeom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10319657" y="2158752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Anna Angelini</a:t>
            </a: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archeologa</a:t>
            </a:r>
            <a:endParaRPr lang="it-IT" sz="1100" b="1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06" y="129133"/>
            <a:ext cx="8803457" cy="6602593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554409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5"/>
          <p:cNvSpPr txBox="1">
            <a:spLocks/>
          </p:cNvSpPr>
          <p:nvPr/>
        </p:nvSpPr>
        <p:spPr>
          <a:xfrm>
            <a:off x="10319657" y="2158752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Sito mesolitico del cacciatore del </a:t>
            </a:r>
            <a:r>
              <a:rPr lang="it-IT" sz="1100" b="1" i="1" dirty="0" err="1" smtClean="0">
                <a:solidFill>
                  <a:srgbClr val="FFC000"/>
                </a:solidFill>
                <a:effectLst/>
              </a:rPr>
              <a:t>Mondeval</a:t>
            </a:r>
            <a:endParaRPr lang="it-IT" sz="1100" b="1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55" y="129133"/>
            <a:ext cx="8894007" cy="6670505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414676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49" y="129586"/>
            <a:ext cx="11012827" cy="6593431"/>
          </a:xfrm>
          <a:ln>
            <a:solidFill>
              <a:schemeClr val="accent1"/>
            </a:solidFill>
          </a:ln>
        </p:spPr>
      </p:pic>
      <p:sp useBgFill="1">
        <p:nvSpPr>
          <p:cNvPr id="5" name="Rettangolo 4"/>
          <p:cNvSpPr/>
          <p:nvPr/>
        </p:nvSpPr>
        <p:spPr>
          <a:xfrm>
            <a:off x="10276113" y="972900"/>
            <a:ext cx="1705963" cy="47859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XXXV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6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1600" dirty="0">
                <a:solidFill>
                  <a:srgbClr val="FFC000"/>
                </a:solidFill>
              </a:rPr>
              <a:t>” </a:t>
            </a:r>
            <a:endParaRPr lang="it-IT" sz="1600" b="1" dirty="0">
              <a:solidFill>
                <a:srgbClr val="FFC000"/>
              </a:solidFill>
            </a:endParaRPr>
          </a:p>
          <a:p>
            <a:pPr algn="ctr"/>
            <a:r>
              <a:rPr lang="it-IT" sz="1200" dirty="0">
                <a:solidFill>
                  <a:srgbClr val="FFFF00"/>
                </a:solidFill>
              </a:rPr>
              <a:t>Un racconto di paesaggi, uomini e rocce</a:t>
            </a:r>
            <a:r>
              <a:rPr lang="it-IT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</a:t>
            </a:r>
            <a:r>
              <a:rPr lang="it-IT" sz="11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100" b="1" i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sz="11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</a:p>
          <a:p>
            <a:pPr algn="ctr"/>
            <a:r>
              <a:rPr lang="it-IT" sz="9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</a:p>
        </p:txBody>
      </p:sp>
    </p:spTree>
    <p:extLst>
      <p:ext uri="{BB962C8B-B14F-4D97-AF65-F5344CB8AC3E}">
        <p14:creationId xmlns:p14="http://schemas.microsoft.com/office/powerpoint/2010/main" val="218500022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1526" y="5939246"/>
            <a:ext cx="2026385" cy="792480"/>
          </a:xfrm>
          <a:prstGeom prst="rect">
            <a:avLst/>
          </a:prstGeom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81" y="112169"/>
            <a:ext cx="8841756" cy="663131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834222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807117"/>
            <a:ext cx="1985950" cy="968151"/>
          </a:xfrm>
          <a:prstGeom prst="rect">
            <a:avLst/>
          </a:prstGeom>
        </p:spPr>
      </p:pic>
      <p:pic>
        <p:nvPicPr>
          <p:cNvPr id="7" name="Immagine 6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112168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8" y="112168"/>
            <a:ext cx="10185630" cy="666310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6184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71" y="68626"/>
            <a:ext cx="10374132" cy="6702905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943206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5"/>
          <p:cNvSpPr txBox="1">
            <a:spLocks/>
          </p:cNvSpPr>
          <p:nvPr/>
        </p:nvSpPr>
        <p:spPr>
          <a:xfrm>
            <a:off x="10319657" y="2243390"/>
            <a:ext cx="1567718" cy="240065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Rifugio Città di Fiume</a:t>
            </a:r>
            <a:endParaRPr lang="it-IT" sz="1100" b="1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14" y="103460"/>
            <a:ext cx="8867880" cy="665091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876394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ttangolo 4"/>
          <p:cNvSpPr/>
          <p:nvPr/>
        </p:nvSpPr>
        <p:spPr>
          <a:xfrm>
            <a:off x="10276113" y="972900"/>
            <a:ext cx="1705963" cy="47859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XXXV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6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1600" dirty="0">
                <a:solidFill>
                  <a:srgbClr val="FFC000"/>
                </a:solidFill>
              </a:rPr>
              <a:t>” </a:t>
            </a:r>
            <a:endParaRPr lang="it-IT" sz="1600" b="1" dirty="0">
              <a:solidFill>
                <a:srgbClr val="FFC000"/>
              </a:solidFill>
            </a:endParaRPr>
          </a:p>
          <a:p>
            <a:pPr algn="ctr"/>
            <a:r>
              <a:rPr lang="it-IT" sz="1200" dirty="0">
                <a:solidFill>
                  <a:srgbClr val="FFFF00"/>
                </a:solidFill>
              </a:rPr>
              <a:t>Un racconto di paesaggi, uomini e rocce</a:t>
            </a:r>
            <a:r>
              <a:rPr lang="it-IT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</a:t>
            </a:r>
            <a:r>
              <a:rPr lang="it-IT" sz="11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100" b="1" i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sz="11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</a:p>
          <a:p>
            <a:pPr algn="ctr"/>
            <a:r>
              <a:rPr lang="it-IT" sz="9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</a:p>
        </p:txBody>
      </p:sp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5846" y="120877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02" y="42579"/>
            <a:ext cx="10171609" cy="6720784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214155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737449"/>
            <a:ext cx="1985950" cy="968151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31" y="103460"/>
            <a:ext cx="8894006" cy="6670505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3100239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5"/>
          <p:cNvSpPr txBox="1">
            <a:spLocks/>
          </p:cNvSpPr>
          <p:nvPr/>
        </p:nvSpPr>
        <p:spPr>
          <a:xfrm>
            <a:off x="10287549" y="2380628"/>
            <a:ext cx="1567718" cy="206210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9" y="76428"/>
            <a:ext cx="9538442" cy="6670505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8804266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045" y="85730"/>
            <a:ext cx="9831977" cy="66155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755051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88" y="181837"/>
            <a:ext cx="9591995" cy="6615966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363200" y="2180523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Prof. </a:t>
            </a:r>
            <a:r>
              <a:rPr lang="it-IT" sz="1100" b="1" i="1" dirty="0" smtClean="0">
                <a:solidFill>
                  <a:srgbClr val="FFC000"/>
                </a:solidFill>
                <a:effectLst/>
              </a:rPr>
              <a:t>Cesare Lasen</a:t>
            </a: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botanico</a:t>
            </a:r>
            <a:endParaRPr lang="it-IT" sz="1100" b="1" i="1" dirty="0" smtClean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883329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81" y="147003"/>
            <a:ext cx="8745961" cy="6559471"/>
          </a:xfr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774722"/>
            <a:ext cx="1985950" cy="96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4306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07" y="129585"/>
            <a:ext cx="8745961" cy="6559471"/>
          </a:xfr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1526" y="5939246"/>
            <a:ext cx="2026385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13295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55" y="120877"/>
            <a:ext cx="8833047" cy="6624785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6958947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72" y="155712"/>
            <a:ext cx="8867881" cy="6650911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9797143" y="2196200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Prof. </a:t>
            </a:r>
            <a:r>
              <a:rPr lang="it-IT" sz="1100" b="1" i="1" dirty="0" smtClean="0">
                <a:solidFill>
                  <a:srgbClr val="FFC000"/>
                </a:solidFill>
                <a:effectLst/>
              </a:rPr>
              <a:t>Cesare Lasen</a:t>
            </a: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botanico</a:t>
            </a:r>
            <a:endParaRPr lang="it-IT" sz="1100" b="1" i="1" dirty="0" smtClean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308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71" y="50852"/>
            <a:ext cx="11717975" cy="668087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557164" y="2466507"/>
            <a:ext cx="1567718" cy="1569660"/>
          </a:xfrm>
          <a:prstGeom prst="rect">
            <a:avLst/>
          </a:prstGeom>
          <a:solidFill>
            <a:schemeClr val="bg1">
              <a:lumMod val="75000"/>
              <a:lumOff val="25000"/>
              <a:alpha val="85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PASSO VALLES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SENTIERO </a:t>
            </a:r>
            <a:r>
              <a:rPr lang="it-IT" sz="1200" b="1" i="1" dirty="0">
                <a:solidFill>
                  <a:srgbClr val="FFC000"/>
                </a:solidFill>
                <a:effectLst/>
              </a:rPr>
              <a:t>GEOLOGICO </a:t>
            </a:r>
            <a:r>
              <a:rPr lang="it-IT" sz="1200" b="1" i="1" dirty="0" smtClean="0">
                <a:solidFill>
                  <a:srgbClr val="FFC000"/>
                </a:solidFill>
                <a:effectLst/>
              </a:rPr>
              <a:t>VALLÉS-VENÉGIA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Prof.ssa Elena Manfrè</a:t>
            </a:r>
          </a:p>
          <a:p>
            <a:r>
              <a:rPr lang="it-IT" sz="1200" b="1" i="1" dirty="0" smtClean="0">
                <a:solidFill>
                  <a:schemeClr val="tx1">
                    <a:lumMod val="85000"/>
                  </a:schemeClr>
                </a:solidFill>
                <a:effectLst/>
              </a:rPr>
              <a:t>geologa</a:t>
            </a:r>
            <a:endParaRPr lang="it-IT" sz="1200" dirty="0">
              <a:solidFill>
                <a:schemeClr val="tx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7079740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07" y="77335"/>
            <a:ext cx="8895744" cy="6671808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1862298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12" y="86042"/>
            <a:ext cx="8882742" cy="6660753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9953897" y="2131451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Anna Angelini</a:t>
            </a: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archeologa</a:t>
            </a:r>
            <a:endParaRPr lang="it-IT" sz="1100" b="1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1526" y="5939246"/>
            <a:ext cx="2026385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8386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94" y="89040"/>
            <a:ext cx="8926583" cy="66949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1526" y="5939246"/>
            <a:ext cx="2026385" cy="792480"/>
          </a:xfrm>
          <a:prstGeom prst="rect">
            <a:avLst/>
          </a:prstGeom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9997440" y="2151541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Sito mesolitico del cacciatore del </a:t>
            </a:r>
            <a:r>
              <a:rPr lang="it-IT" sz="1100" b="1" i="1" dirty="0" err="1" smtClean="0">
                <a:solidFill>
                  <a:srgbClr val="FFC000"/>
                </a:solidFill>
                <a:effectLst/>
              </a:rPr>
              <a:t>Mondeval</a:t>
            </a:r>
            <a:endParaRPr lang="it-IT" sz="11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765108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31" y="86043"/>
            <a:ext cx="8928840" cy="6696630"/>
          </a:xfr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774722"/>
            <a:ext cx="1985950" cy="96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6274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82" y="129586"/>
            <a:ext cx="8859172" cy="6644379"/>
          </a:xfr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1526" y="5939246"/>
            <a:ext cx="2026385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06885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6" y="103461"/>
            <a:ext cx="8920133" cy="6690100"/>
          </a:xfr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1526" y="5939246"/>
            <a:ext cx="2026385" cy="792480"/>
          </a:xfrm>
          <a:prstGeom prst="rect">
            <a:avLst/>
          </a:prstGeom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9953897" y="2131451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Anna Angelini</a:t>
            </a: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archeologa</a:t>
            </a:r>
            <a:endParaRPr lang="it-IT" sz="11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9169693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17" y="86044"/>
            <a:ext cx="11326621" cy="6654390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08143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30" y="68626"/>
            <a:ext cx="8876590" cy="6657443"/>
          </a:xfr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517" y="5791200"/>
            <a:ext cx="2026385" cy="792480"/>
          </a:xfrm>
          <a:prstGeom prst="rect">
            <a:avLst/>
          </a:prstGeom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9805851" y="2112380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Sito mesolitico del cacciatore del </a:t>
            </a:r>
            <a:r>
              <a:rPr lang="it-IT" sz="1100" b="1" i="1" dirty="0" err="1" smtClean="0">
                <a:solidFill>
                  <a:srgbClr val="FFC000"/>
                </a:solidFill>
                <a:effectLst/>
              </a:rPr>
              <a:t>Mondeval</a:t>
            </a:r>
            <a:endParaRPr lang="it-IT" sz="11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231772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250" y="120878"/>
            <a:ext cx="11041254" cy="6645683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2608252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91" y="112169"/>
            <a:ext cx="9895492" cy="6670505"/>
          </a:xfr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774722"/>
            <a:ext cx="1985950" cy="968151"/>
          </a:xfrm>
          <a:prstGeom prst="rect">
            <a:avLst/>
          </a:prstGeom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10319657" y="2158752"/>
            <a:ext cx="1567718" cy="25699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Malga </a:t>
            </a:r>
            <a:r>
              <a:rPr lang="it-IT" sz="1100" b="1" i="1" dirty="0" err="1" smtClean="0">
                <a:solidFill>
                  <a:srgbClr val="FFC000"/>
                </a:solidFill>
                <a:effectLst/>
              </a:rPr>
              <a:t>Mondeval</a:t>
            </a:r>
            <a:endParaRPr lang="it-IT" sz="1100" b="1" i="1" dirty="0" smtClean="0">
              <a:solidFill>
                <a:srgbClr val="FFC000"/>
              </a:solidFill>
              <a:effectLst/>
            </a:endParaRPr>
          </a:p>
          <a:p>
            <a:r>
              <a:rPr lang="it-IT" sz="1100" b="1" i="1" dirty="0">
                <a:solidFill>
                  <a:srgbClr val="FFC000"/>
                </a:solidFill>
                <a:effectLst/>
              </a:rPr>
              <a:t>d</a:t>
            </a:r>
            <a:r>
              <a:rPr lang="it-IT" sz="1100" b="1" i="1" dirty="0" smtClean="0">
                <a:solidFill>
                  <a:srgbClr val="FFC000"/>
                </a:solidFill>
                <a:effectLst/>
              </a:rPr>
              <a:t>i sopra</a:t>
            </a:r>
            <a:endParaRPr lang="it-IT" sz="11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50786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1" y="129586"/>
            <a:ext cx="11018310" cy="6645682"/>
          </a:xfr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807117"/>
            <a:ext cx="1985950" cy="968151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238127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" y="86043"/>
            <a:ext cx="10026121" cy="6663974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287549" y="2380628"/>
            <a:ext cx="1567718" cy="206210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2595003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" y="77334"/>
            <a:ext cx="10191584" cy="6683568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319657" y="2243390"/>
            <a:ext cx="1567718" cy="240065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>
                <a:solidFill>
                  <a:srgbClr val="FFC000"/>
                </a:solidFill>
                <a:effectLst/>
              </a:rPr>
              <a:t>TERZA SESSIONE: GRANDE TRAVERSATA DEL MONDEVÀL</a:t>
            </a:r>
            <a:endParaRPr lang="it-IT" sz="1200" dirty="0">
              <a:solidFill>
                <a:srgbClr val="FFC000"/>
              </a:solidFill>
              <a:effectLst/>
            </a:endParaRPr>
          </a:p>
          <a:p>
            <a:endParaRPr lang="it-IT" sz="1200" b="1" i="1" dirty="0" smtClean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200" i="1" dirty="0">
                <a:effectLst/>
              </a:rPr>
              <a:t>escursione </a:t>
            </a:r>
            <a:r>
              <a:rPr lang="it-IT" sz="1200" i="1" dirty="0" smtClean="0">
                <a:effectLst/>
              </a:rPr>
              <a:t>guidata; </a:t>
            </a:r>
            <a:r>
              <a:rPr lang="it-IT" sz="1200" dirty="0" smtClean="0">
                <a:effectLst/>
              </a:rPr>
              <a:t> </a:t>
            </a:r>
          </a:p>
          <a:p>
            <a:endParaRPr lang="it-IT" sz="1200" i="1" dirty="0">
              <a:effectLst/>
            </a:endParaRPr>
          </a:p>
          <a:p>
            <a:r>
              <a:rPr lang="it-IT" sz="1100" i="1" dirty="0" smtClean="0">
                <a:effectLst/>
              </a:rPr>
              <a:t>grande traversata della </a:t>
            </a:r>
            <a:r>
              <a:rPr lang="it-IT" sz="1100" i="1" dirty="0">
                <a:effectLst/>
              </a:rPr>
              <a:t>conca del </a:t>
            </a:r>
            <a:r>
              <a:rPr lang="it-IT" sz="1100" i="1" dirty="0" err="1">
                <a:effectLst/>
              </a:rPr>
              <a:t>Mondevàl</a:t>
            </a:r>
            <a:r>
              <a:rPr lang="it-IT" sz="1100" i="1" dirty="0">
                <a:effectLst/>
              </a:rPr>
              <a:t>,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dal </a:t>
            </a:r>
            <a:r>
              <a:rPr lang="it-IT" sz="1100" i="1" dirty="0">
                <a:effectLst/>
              </a:rPr>
              <a:t>Passo </a:t>
            </a:r>
            <a:r>
              <a:rPr lang="it-IT" sz="1100" i="1" dirty="0" err="1">
                <a:effectLst/>
              </a:rPr>
              <a:t>Giau</a:t>
            </a:r>
            <a:r>
              <a:rPr lang="it-IT" sz="1100" i="1" dirty="0">
                <a:effectLst/>
              </a:rPr>
              <a:t> a </a:t>
            </a:r>
            <a:endParaRPr lang="it-IT" sz="1100" i="1" dirty="0" smtClean="0">
              <a:effectLst/>
            </a:endParaRPr>
          </a:p>
          <a:p>
            <a:r>
              <a:rPr lang="it-IT" sz="1100" i="1" dirty="0" smtClean="0">
                <a:effectLst/>
              </a:rPr>
              <a:t>Forcella </a:t>
            </a:r>
            <a:r>
              <a:rPr lang="it-IT" sz="1100" i="1" dirty="0" err="1">
                <a:effectLst/>
              </a:rPr>
              <a:t>Staulanza</a:t>
            </a:r>
            <a:r>
              <a:rPr lang="it-IT" sz="1100" i="1" dirty="0">
                <a:effectLst/>
              </a:rPr>
              <a:t>. </a:t>
            </a:r>
            <a:endParaRPr lang="it-IT" sz="1100" i="1" dirty="0" smtClean="0">
              <a:effectLst/>
            </a:endParaRPr>
          </a:p>
          <a:p>
            <a:endParaRPr lang="it-IT" sz="1100" i="1" dirty="0">
              <a:solidFill>
                <a:schemeClr val="tx1">
                  <a:lumMod val="85000"/>
                </a:schemeClr>
              </a:solidFill>
              <a:effectLst/>
            </a:endParaRPr>
          </a:p>
          <a:p>
            <a:r>
              <a:rPr lang="it-IT" sz="1100" b="1" i="1" dirty="0" smtClean="0">
                <a:solidFill>
                  <a:srgbClr val="FFC000"/>
                </a:solidFill>
                <a:effectLst/>
              </a:rPr>
              <a:t>Forcella </a:t>
            </a:r>
            <a:r>
              <a:rPr lang="it-IT" sz="1100" b="1" i="1" dirty="0" err="1" smtClean="0">
                <a:solidFill>
                  <a:srgbClr val="FFC000"/>
                </a:solidFill>
                <a:effectLst/>
              </a:rPr>
              <a:t>Ambrizola</a:t>
            </a:r>
            <a:endParaRPr lang="it-IT" sz="11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7157327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198" y="86043"/>
            <a:ext cx="9973871" cy="6716225"/>
          </a:xfr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774722"/>
            <a:ext cx="1985950" cy="96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73691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5"/>
          <p:cNvSpPr txBox="1">
            <a:spLocks/>
          </p:cNvSpPr>
          <p:nvPr/>
        </p:nvSpPr>
        <p:spPr>
          <a:xfrm>
            <a:off x="10319657" y="2581944"/>
            <a:ext cx="1567718" cy="172354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chemeClr val="tx1">
                    <a:lumMod val="75000"/>
                  </a:schemeClr>
                </a:solidFill>
              </a:rPr>
              <a:t>Centro Minerario e Miniere della Val </a:t>
            </a:r>
            <a:r>
              <a:rPr lang="it-IT" sz="1200" i="1" dirty="0" err="1" smtClean="0">
                <a:solidFill>
                  <a:schemeClr val="tx1">
                    <a:lumMod val="75000"/>
                  </a:schemeClr>
                </a:solidFill>
              </a:rPr>
              <a:t>Imperina</a:t>
            </a:r>
            <a:endParaRPr lang="it-IT" sz="12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24" y="146743"/>
            <a:ext cx="9640388" cy="6637234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4801728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1148" y="3492137"/>
            <a:ext cx="1879539" cy="3230880"/>
          </a:xfrm>
          <a:prstGeom prst="rect">
            <a:avLst/>
          </a:prstGeom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317058" y="173128"/>
            <a:ext cx="1567718" cy="209288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chemeClr val="tx1">
                    <a:lumMod val="75000"/>
                  </a:schemeClr>
                </a:solidFill>
              </a:rPr>
              <a:t>Centro Minerario e Miniere della Val </a:t>
            </a:r>
            <a:r>
              <a:rPr lang="it-IT" sz="1200" i="1" dirty="0" err="1" smtClean="0">
                <a:solidFill>
                  <a:schemeClr val="tx1">
                    <a:lumMod val="75000"/>
                  </a:schemeClr>
                </a:solidFill>
              </a:rPr>
              <a:t>Imperina</a:t>
            </a:r>
            <a:endParaRPr lang="it-IT" sz="12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  <a:effectLst/>
              </a:rPr>
              <a:t>Antonio </a:t>
            </a:r>
            <a:r>
              <a:rPr lang="it-IT" sz="1200" i="1" dirty="0" err="1" smtClean="0">
                <a:solidFill>
                  <a:srgbClr val="FFC000"/>
                </a:solidFill>
                <a:effectLst/>
              </a:rPr>
              <a:t>Andrich</a:t>
            </a:r>
            <a:endParaRPr lang="it-IT" sz="1200" i="1" dirty="0" smtClean="0">
              <a:solidFill>
                <a:srgbClr val="FFC000"/>
              </a:solidFill>
              <a:effectLst/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  <a:effectLst/>
              </a:rPr>
              <a:t>Direttore del Parco</a:t>
            </a:r>
            <a:endParaRPr lang="it-IT" sz="1200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19" y="173128"/>
            <a:ext cx="9910355" cy="6549889"/>
          </a:xfrm>
        </p:spPr>
      </p:pic>
    </p:spTree>
    <p:extLst>
      <p:ext uri="{BB962C8B-B14F-4D97-AF65-F5344CB8AC3E}">
        <p14:creationId xmlns:p14="http://schemas.microsoft.com/office/powerpoint/2010/main" val="232931490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774722"/>
            <a:ext cx="1985950" cy="968151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120878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37" y="93878"/>
            <a:ext cx="9988732" cy="6648995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2969125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5"/>
          <p:cNvSpPr txBox="1">
            <a:spLocks/>
          </p:cNvSpPr>
          <p:nvPr/>
        </p:nvSpPr>
        <p:spPr>
          <a:xfrm>
            <a:off x="10298585" y="2388569"/>
            <a:ext cx="1567718" cy="209288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chemeClr val="tx1">
                    <a:lumMod val="75000"/>
                  </a:schemeClr>
                </a:solidFill>
              </a:rPr>
              <a:t>Centro Minerario e Miniere della Val </a:t>
            </a:r>
            <a:r>
              <a:rPr lang="it-IT" sz="1200" i="1" dirty="0" err="1" smtClean="0">
                <a:solidFill>
                  <a:schemeClr val="tx1">
                    <a:lumMod val="75000"/>
                  </a:schemeClr>
                </a:solidFill>
              </a:rPr>
              <a:t>Imperina</a:t>
            </a:r>
            <a:endParaRPr lang="it-IT" sz="12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  <a:effectLst/>
              </a:rPr>
              <a:t>Centro visitatori </a:t>
            </a: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  <a:effectLst/>
              </a:rPr>
              <a:t>del Parco</a:t>
            </a:r>
            <a:endParaRPr lang="it-IT" sz="1200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30" y="120877"/>
            <a:ext cx="10025873" cy="663173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8910575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3" y="80795"/>
            <a:ext cx="10063904" cy="6650931"/>
          </a:xfrm>
          <a:ln>
            <a:solidFill>
              <a:schemeClr val="accent1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343184" y="2267486"/>
            <a:ext cx="1567718" cy="227754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chemeClr val="tx1">
                    <a:lumMod val="75000"/>
                  </a:schemeClr>
                </a:solidFill>
              </a:rPr>
              <a:t>Centro Minerario e Miniere della Val </a:t>
            </a:r>
            <a:r>
              <a:rPr lang="it-IT" sz="1200" i="1" dirty="0" err="1" smtClean="0">
                <a:solidFill>
                  <a:schemeClr val="tx1">
                    <a:lumMod val="75000"/>
                  </a:schemeClr>
                </a:solidFill>
              </a:rPr>
              <a:t>Imperina</a:t>
            </a:r>
            <a:endParaRPr lang="it-IT" sz="12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  <a:effectLst/>
              </a:rPr>
              <a:t>Maurizio </a:t>
            </a:r>
            <a:r>
              <a:rPr lang="it-IT" sz="1200" i="1" dirty="0" err="1" smtClean="0">
                <a:solidFill>
                  <a:srgbClr val="FFC000"/>
                </a:solidFill>
                <a:effectLst/>
              </a:rPr>
              <a:t>Olivotto</a:t>
            </a:r>
            <a:endParaRPr lang="it-IT" sz="1200" i="1" dirty="0" smtClean="0">
              <a:solidFill>
                <a:srgbClr val="FFC000"/>
              </a:solidFill>
              <a:effectLst/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  <a:effectLst/>
              </a:rPr>
              <a:t>Storico delle miniere della Valle </a:t>
            </a:r>
            <a:r>
              <a:rPr lang="it-IT" sz="1200" i="1" dirty="0" err="1">
                <a:solidFill>
                  <a:srgbClr val="FFC000"/>
                </a:solidFill>
                <a:effectLst/>
              </a:rPr>
              <a:t>I</a:t>
            </a:r>
            <a:r>
              <a:rPr lang="it-IT" sz="1200" i="1" dirty="0" err="1" smtClean="0">
                <a:solidFill>
                  <a:srgbClr val="FFC000"/>
                </a:solidFill>
                <a:effectLst/>
              </a:rPr>
              <a:t>mperina</a:t>
            </a:r>
            <a:endParaRPr lang="it-IT" sz="1200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1478901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9" y="165463"/>
            <a:ext cx="12004743" cy="65575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325504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53" y="191589"/>
            <a:ext cx="11313928" cy="6496594"/>
          </a:xfr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069" y="5720032"/>
            <a:ext cx="1985950" cy="968151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5713" y="0"/>
            <a:ext cx="1228305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901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81" y="68626"/>
            <a:ext cx="11383090" cy="6602140"/>
          </a:xfrm>
          <a:ln>
            <a:solidFill>
              <a:schemeClr val="accent1"/>
            </a:solidFill>
          </a:ln>
        </p:spPr>
      </p:pic>
      <p:sp useBgFill="1">
        <p:nvSpPr>
          <p:cNvPr id="5" name="Rettangolo 4"/>
          <p:cNvSpPr/>
          <p:nvPr/>
        </p:nvSpPr>
        <p:spPr>
          <a:xfrm>
            <a:off x="10276113" y="972900"/>
            <a:ext cx="1705963" cy="47859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XXXV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6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1600" dirty="0">
                <a:solidFill>
                  <a:srgbClr val="FFC000"/>
                </a:solidFill>
              </a:rPr>
              <a:t>” </a:t>
            </a:r>
            <a:endParaRPr lang="it-IT" sz="1600" b="1" dirty="0">
              <a:solidFill>
                <a:srgbClr val="FFC000"/>
              </a:solidFill>
            </a:endParaRPr>
          </a:p>
          <a:p>
            <a:pPr algn="ctr"/>
            <a:r>
              <a:rPr lang="it-IT" sz="1200" dirty="0">
                <a:solidFill>
                  <a:srgbClr val="FFFF00"/>
                </a:solidFill>
              </a:rPr>
              <a:t>Un racconto di paesaggi, uomini e rocce</a:t>
            </a:r>
            <a:r>
              <a:rPr lang="it-IT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</a:t>
            </a:r>
            <a:r>
              <a:rPr lang="it-IT" sz="11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100" b="1" i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sz="11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</a:p>
          <a:p>
            <a:pPr algn="ctr"/>
            <a:r>
              <a:rPr lang="it-IT" sz="9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</a:p>
        </p:txBody>
      </p:sp>
      <p:pic>
        <p:nvPicPr>
          <p:cNvPr id="6" name="Immagin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22746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 txBox="1">
            <a:spLocks/>
          </p:cNvSpPr>
          <p:nvPr/>
        </p:nvSpPr>
        <p:spPr>
          <a:xfrm>
            <a:off x="10227294" y="2450440"/>
            <a:ext cx="1567718" cy="190821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chemeClr val="tx1">
                    <a:lumMod val="75000"/>
                  </a:schemeClr>
                </a:solidFill>
              </a:rPr>
              <a:t>Centro Minerario e Miniere della Val </a:t>
            </a:r>
            <a:r>
              <a:rPr lang="it-IT" sz="1200" i="1" dirty="0" err="1" smtClean="0">
                <a:solidFill>
                  <a:schemeClr val="tx1">
                    <a:lumMod val="75000"/>
                  </a:schemeClr>
                </a:solidFill>
              </a:rPr>
              <a:t>Imperina</a:t>
            </a:r>
            <a:endParaRPr lang="it-IT" sz="12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  <a:effectLst/>
              </a:rPr>
              <a:t>Visita ai forni fusori</a:t>
            </a:r>
            <a:endParaRPr lang="it-IT" sz="1200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7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8" y="86079"/>
            <a:ext cx="9750059" cy="6636938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6242831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6687" y="3531587"/>
            <a:ext cx="1879539" cy="3230880"/>
          </a:xfrm>
          <a:prstGeom prst="rect">
            <a:avLst/>
          </a:prstGeom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3209" y="8708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" y="80814"/>
            <a:ext cx="9675223" cy="6681653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4979549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3994" y="5671723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5283383" y="301895"/>
            <a:ext cx="1567718" cy="209288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chemeClr val="tx1">
                    <a:lumMod val="75000"/>
                  </a:schemeClr>
                </a:solidFill>
              </a:rPr>
              <a:t>Centro Minerario e Miniere della Val </a:t>
            </a:r>
            <a:r>
              <a:rPr lang="it-IT" sz="1200" i="1" dirty="0" err="1" smtClean="0">
                <a:solidFill>
                  <a:schemeClr val="tx1">
                    <a:lumMod val="75000"/>
                  </a:schemeClr>
                </a:solidFill>
              </a:rPr>
              <a:t>Imperina</a:t>
            </a:r>
            <a:endParaRPr lang="it-IT" sz="12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200" i="1" dirty="0">
              <a:solidFill>
                <a:schemeClr val="tx1">
                  <a:lumMod val="75000"/>
                </a:schemeClr>
              </a:solidFill>
            </a:endParaRPr>
          </a:p>
          <a:p>
            <a:pPr indent="-450215"/>
            <a:r>
              <a:rPr lang="it-IT" sz="1200" i="1" dirty="0">
                <a:solidFill>
                  <a:srgbClr val="FFC000"/>
                </a:solidFill>
                <a:effectLst/>
              </a:rPr>
              <a:t>Visita ai forni fusori</a:t>
            </a: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583" y="301895"/>
            <a:ext cx="4844141" cy="6458857"/>
          </a:xfrm>
          <a:ln>
            <a:solidFill>
              <a:schemeClr val="accent1"/>
            </a:solidFill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98518" y="1114333"/>
            <a:ext cx="6453050" cy="483978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3076327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ttangolo 4"/>
          <p:cNvSpPr/>
          <p:nvPr/>
        </p:nvSpPr>
        <p:spPr>
          <a:xfrm>
            <a:off x="10276113" y="972900"/>
            <a:ext cx="1705963" cy="47859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XXXV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6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1600" dirty="0">
                <a:solidFill>
                  <a:srgbClr val="FFC000"/>
                </a:solidFill>
              </a:rPr>
              <a:t>” </a:t>
            </a:r>
            <a:endParaRPr lang="it-IT" sz="1600" b="1" dirty="0">
              <a:solidFill>
                <a:srgbClr val="FFC000"/>
              </a:solidFill>
            </a:endParaRPr>
          </a:p>
          <a:p>
            <a:pPr algn="ctr"/>
            <a:r>
              <a:rPr lang="it-IT" sz="1200" dirty="0">
                <a:solidFill>
                  <a:srgbClr val="FFFF00"/>
                </a:solidFill>
              </a:rPr>
              <a:t>Un racconto di paesaggi, uomini e rocce</a:t>
            </a:r>
            <a:r>
              <a:rPr lang="it-IT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</a:t>
            </a:r>
            <a:r>
              <a:rPr lang="it-IT" sz="11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100" b="1" i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sz="11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</a:p>
          <a:p>
            <a:pPr algn="ctr"/>
            <a:r>
              <a:rPr lang="it-IT" sz="9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</a:p>
        </p:txBody>
      </p:sp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5846" y="10346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93" y="103460"/>
            <a:ext cx="9950585" cy="6611109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3652242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19" y="104503"/>
            <a:ext cx="9797513" cy="6614025"/>
          </a:xfrm>
          <a:ln>
            <a:solidFill>
              <a:schemeClr val="accent1"/>
            </a:solidFill>
          </a:ln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10273475" y="2257353"/>
            <a:ext cx="1567718" cy="230832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400" b="1" i="1" dirty="0" smtClean="0">
                <a:solidFill>
                  <a:schemeClr val="tx1">
                    <a:lumMod val="75000"/>
                  </a:schemeClr>
                </a:solidFill>
              </a:rPr>
              <a:t>Agordo</a:t>
            </a:r>
            <a:endParaRPr lang="it-IT" sz="12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>
                <a:solidFill>
                  <a:srgbClr val="FFC000"/>
                </a:solidFill>
              </a:rPr>
              <a:t>Museo Mineralogico </a:t>
            </a:r>
            <a:r>
              <a:rPr lang="it-IT" sz="1200" i="1" dirty="0" smtClean="0">
                <a:solidFill>
                  <a:srgbClr val="FFC000"/>
                </a:solidFill>
              </a:rPr>
              <a:t>e Paleontologico </a:t>
            </a:r>
          </a:p>
          <a:p>
            <a:pPr indent="-450215">
              <a:spcAft>
                <a:spcPts val="0"/>
              </a:spcAft>
            </a:pPr>
            <a:endParaRPr lang="it-IT" sz="1200" i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</a:rPr>
              <a:t>Prof. Dino </a:t>
            </a:r>
            <a:r>
              <a:rPr lang="it-IT" sz="1200" i="1" dirty="0" err="1" smtClean="0">
                <a:solidFill>
                  <a:srgbClr val="FFC000"/>
                </a:solidFill>
              </a:rPr>
              <a:t>Preloran</a:t>
            </a:r>
            <a:endParaRPr lang="it-IT" sz="1200" i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</a:rPr>
              <a:t>Curatore del museo</a:t>
            </a:r>
            <a:endParaRPr lang="it-IT" sz="12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20783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" y="121920"/>
            <a:ext cx="9936480" cy="6653349"/>
          </a:xfrm>
          <a:ln>
            <a:solidFill>
              <a:schemeClr val="accent1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273475" y="2165020"/>
            <a:ext cx="1567718" cy="249299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400" b="1" i="1" dirty="0" smtClean="0">
                <a:solidFill>
                  <a:schemeClr val="tx1">
                    <a:lumMod val="75000"/>
                  </a:schemeClr>
                </a:solidFill>
              </a:rPr>
              <a:t>Agordo</a:t>
            </a:r>
            <a:endParaRPr lang="it-IT" sz="12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>
                <a:solidFill>
                  <a:srgbClr val="FFC000"/>
                </a:solidFill>
              </a:rPr>
              <a:t>Museo Mineralogico </a:t>
            </a:r>
            <a:r>
              <a:rPr lang="it-IT" sz="1200" i="1" dirty="0" smtClean="0">
                <a:solidFill>
                  <a:srgbClr val="FFC000"/>
                </a:solidFill>
              </a:rPr>
              <a:t>e Paleontologico </a:t>
            </a:r>
          </a:p>
          <a:p>
            <a:pPr indent="-450215">
              <a:spcAft>
                <a:spcPts val="0"/>
              </a:spcAft>
            </a:pPr>
            <a:endParaRPr lang="it-IT" sz="1200" i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</a:rPr>
              <a:t>Lavori degli studenti dell’Istituto Mineralogico</a:t>
            </a:r>
            <a:endParaRPr lang="it-IT" sz="12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72361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28" y="164420"/>
            <a:ext cx="9649097" cy="6588922"/>
          </a:xfrm>
          <a:ln>
            <a:solidFill>
              <a:schemeClr val="accent1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273475" y="2257353"/>
            <a:ext cx="1567718" cy="230832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-450215">
              <a:spcAft>
                <a:spcPts val="0"/>
              </a:spcAft>
            </a:pPr>
            <a:r>
              <a:rPr lang="it-IT" sz="1200" b="1" i="1" dirty="0" smtClean="0">
                <a:solidFill>
                  <a:srgbClr val="FFC000"/>
                </a:solidFill>
              </a:rPr>
              <a:t>PARCO </a:t>
            </a:r>
            <a:r>
              <a:rPr lang="it-IT" sz="1200" b="1" i="1" dirty="0">
                <a:solidFill>
                  <a:srgbClr val="FFC000"/>
                </a:solidFill>
              </a:rPr>
              <a:t>NAZIONALE DOLOMITI BELLUNESI</a:t>
            </a:r>
          </a:p>
          <a:p>
            <a:pPr indent="-450215">
              <a:spcAft>
                <a:spcPts val="0"/>
              </a:spcAft>
            </a:pPr>
            <a:endParaRPr lang="it-IT" sz="1100" b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400" b="1" i="1" dirty="0" smtClean="0">
                <a:solidFill>
                  <a:schemeClr val="tx1">
                    <a:lumMod val="75000"/>
                  </a:schemeClr>
                </a:solidFill>
              </a:rPr>
              <a:t>Agordo</a:t>
            </a:r>
            <a:endParaRPr lang="it-IT" sz="12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indent="-450215">
              <a:spcAft>
                <a:spcPts val="0"/>
              </a:spcAft>
            </a:pPr>
            <a:endParaRPr lang="it-IT" sz="1100" b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>
                <a:solidFill>
                  <a:srgbClr val="FFC000"/>
                </a:solidFill>
              </a:rPr>
              <a:t>Museo Mineralogico </a:t>
            </a:r>
            <a:r>
              <a:rPr lang="it-IT" sz="1200" i="1" dirty="0" smtClean="0">
                <a:solidFill>
                  <a:srgbClr val="FFC000"/>
                </a:solidFill>
              </a:rPr>
              <a:t>e Paleontologico </a:t>
            </a:r>
          </a:p>
          <a:p>
            <a:pPr indent="-450215">
              <a:spcAft>
                <a:spcPts val="0"/>
              </a:spcAft>
            </a:pPr>
            <a:endParaRPr lang="it-IT" sz="1200" i="1" dirty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</a:rPr>
              <a:t>Prof. Dino </a:t>
            </a:r>
            <a:r>
              <a:rPr lang="it-IT" sz="1200" i="1" dirty="0" err="1" smtClean="0">
                <a:solidFill>
                  <a:srgbClr val="FFC000"/>
                </a:solidFill>
              </a:rPr>
              <a:t>Preloran</a:t>
            </a:r>
            <a:endParaRPr lang="it-IT" sz="1200" i="1" dirty="0" smtClean="0">
              <a:solidFill>
                <a:srgbClr val="FFC000"/>
              </a:solidFill>
            </a:endParaRPr>
          </a:p>
          <a:p>
            <a:pPr indent="-450215">
              <a:spcAft>
                <a:spcPts val="0"/>
              </a:spcAft>
            </a:pPr>
            <a:r>
              <a:rPr lang="it-IT" sz="1200" i="1" dirty="0" smtClean="0">
                <a:solidFill>
                  <a:srgbClr val="FFC000"/>
                </a:solidFill>
              </a:rPr>
              <a:t>Curatore del museo</a:t>
            </a:r>
            <a:endParaRPr lang="it-IT" sz="12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23470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37" y="199254"/>
            <a:ext cx="10232572" cy="6569332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0416291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ttangolo 4"/>
          <p:cNvSpPr/>
          <p:nvPr/>
        </p:nvSpPr>
        <p:spPr>
          <a:xfrm>
            <a:off x="10276113" y="972900"/>
            <a:ext cx="1705963" cy="47859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XXXV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92D05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600" b="1" dirty="0">
                <a:solidFill>
                  <a:srgbClr val="FFC000"/>
                </a:solidFill>
              </a:rPr>
              <a:t>Dolomiti Patrimonio Mondiale UNESCO</a:t>
            </a:r>
            <a:r>
              <a:rPr lang="it-IT" sz="1600" dirty="0">
                <a:solidFill>
                  <a:srgbClr val="FFC000"/>
                </a:solidFill>
              </a:rPr>
              <a:t>” </a:t>
            </a:r>
            <a:endParaRPr lang="it-IT" sz="1600" b="1" dirty="0">
              <a:solidFill>
                <a:srgbClr val="FFC000"/>
              </a:solidFill>
            </a:endParaRPr>
          </a:p>
          <a:p>
            <a:pPr algn="ctr"/>
            <a:r>
              <a:rPr lang="it-IT" sz="1200" dirty="0">
                <a:solidFill>
                  <a:srgbClr val="FFFF00"/>
                </a:solidFill>
              </a:rPr>
              <a:t>Un racconto di paesaggi, uomini e rocce</a:t>
            </a:r>
            <a:r>
              <a:rPr lang="it-IT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 </a:t>
            </a:r>
            <a:r>
              <a:rPr lang="it-IT" sz="11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100" b="1" i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Biois</a:t>
            </a:r>
            <a:endParaRPr lang="it-IT" sz="11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Falcade (BL)</a:t>
            </a:r>
          </a:p>
          <a:p>
            <a:pPr algn="ctr"/>
            <a:r>
              <a:rPr lang="it-IT" sz="9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Giovedì 20 settembre 2018 – Domenica 23 settembre 2018</a:t>
            </a:r>
          </a:p>
        </p:txBody>
      </p:sp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5846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Segnaposto contenuto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23" y="129586"/>
            <a:ext cx="9795213" cy="663982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7614974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599" y="116937"/>
            <a:ext cx="10972801" cy="6623072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10266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desia">
  <a:themeElements>
    <a:clrScheme name="Ardesi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Ardesia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rdesi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Ardesia</Template>
  <TotalTime>634</TotalTime>
  <Words>1123</Words>
  <Application>Microsoft Office PowerPoint</Application>
  <PresentationFormat>Widescreen</PresentationFormat>
  <Paragraphs>444</Paragraphs>
  <Slides>103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103</vt:i4>
      </vt:variant>
    </vt:vector>
  </HeadingPairs>
  <TitlesOfParts>
    <vt:vector size="112" baseType="lpstr">
      <vt:lpstr>AR ESSENCE</vt:lpstr>
      <vt:lpstr>Arial</vt:lpstr>
      <vt:lpstr>Calibri</vt:lpstr>
      <vt:lpstr>Calisto MT</vt:lpstr>
      <vt:lpstr>Garamond</vt:lpstr>
      <vt:lpstr>Times New Roman</vt:lpstr>
      <vt:lpstr>Trebuchet MS</vt:lpstr>
      <vt:lpstr>Wingdings 2</vt:lpstr>
      <vt:lpstr>Ardesia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Eccidio di Forno</dc:title>
  <dc:creator>Utente Windows</dc:creator>
  <cp:lastModifiedBy>Utente Windows</cp:lastModifiedBy>
  <cp:revision>49</cp:revision>
  <dcterms:created xsi:type="dcterms:W3CDTF">2018-05-04T06:52:41Z</dcterms:created>
  <dcterms:modified xsi:type="dcterms:W3CDTF">2018-10-04T13:37:14Z</dcterms:modified>
</cp:coreProperties>
</file>